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Nunito"/>
      <p:regular r:id="rId28"/>
      <p:bold r:id="rId29"/>
      <p:italic r:id="rId30"/>
      <p:boldItalic r:id="rId31"/>
    </p:embeddedFont>
    <p:embeddedFont>
      <p:font typeface="Maven Pro"/>
      <p:regular r:id="rId32"/>
      <p:bold r:id="rId33"/>
    </p:embeddedFont>
    <p:embeddedFont>
      <p:font typeface="Helvetica Neue"/>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Nuni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6.xml"/><Relationship Id="rId33" Type="http://schemas.openxmlformats.org/officeDocument/2006/relationships/font" Target="fonts/MavenPro-bold.fntdata"/><Relationship Id="rId10" Type="http://schemas.openxmlformats.org/officeDocument/2006/relationships/slide" Target="slides/slide5.xml"/><Relationship Id="rId32" Type="http://schemas.openxmlformats.org/officeDocument/2006/relationships/font" Target="fonts/MavenPro-regular.fntdata"/><Relationship Id="rId13" Type="http://schemas.openxmlformats.org/officeDocument/2006/relationships/slide" Target="slides/slide8.xml"/><Relationship Id="rId35" Type="http://schemas.openxmlformats.org/officeDocument/2006/relationships/font" Target="fonts/HelveticaNeue-bold.fntdata"/><Relationship Id="rId12" Type="http://schemas.openxmlformats.org/officeDocument/2006/relationships/slide" Target="slides/slide7.xml"/><Relationship Id="rId34" Type="http://schemas.openxmlformats.org/officeDocument/2006/relationships/font" Target="fonts/HelveticaNeue-regular.fntdata"/><Relationship Id="rId15" Type="http://schemas.openxmlformats.org/officeDocument/2006/relationships/slide" Target="slides/slide10.xml"/><Relationship Id="rId37" Type="http://schemas.openxmlformats.org/officeDocument/2006/relationships/font" Target="fonts/HelveticaNeue-boldItalic.fntdata"/><Relationship Id="rId14" Type="http://schemas.openxmlformats.org/officeDocument/2006/relationships/slide" Target="slides/slide9.xml"/><Relationship Id="rId36" Type="http://schemas.openxmlformats.org/officeDocument/2006/relationships/font" Target="fonts/HelveticaNeue-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2.ed.gov/about/inits/ed/chronicabsenteeism/toolkit.pdf"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706d92f38c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706d92f38c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multivariable regressions: </a:t>
            </a:r>
            <a:endParaRPr/>
          </a:p>
          <a:p>
            <a:pPr indent="0" lvl="0" marL="0" rtl="0" algn="l">
              <a:spcBef>
                <a:spcPts val="0"/>
              </a:spcBef>
              <a:spcAft>
                <a:spcPts val="0"/>
              </a:spcAft>
              <a:buNone/>
            </a:pPr>
            <a:r>
              <a:rPr lang="en"/>
              <a:t>Significant factors influencing voter turnout include High School Chronic Absence Rate and High School Dropout/Withdrawal Rates</a:t>
            </a:r>
            <a:endParaRPr/>
          </a:p>
          <a:p>
            <a:pPr indent="0" lvl="0" marL="0" rtl="0" algn="l">
              <a:spcBef>
                <a:spcPts val="0"/>
              </a:spcBef>
              <a:spcAft>
                <a:spcPts val="0"/>
              </a:spcAft>
              <a:buNone/>
            </a:pPr>
            <a:r>
              <a:rPr lang="en"/>
              <a:t>Correlations</a:t>
            </a:r>
            <a:endParaRPr/>
          </a:p>
          <a:p>
            <a:pPr indent="0" lvl="0" marL="0" rtl="0" algn="l">
              <a:spcBef>
                <a:spcPts val="0"/>
              </a:spcBef>
              <a:spcAft>
                <a:spcPts val="0"/>
              </a:spcAft>
              <a:buNone/>
            </a:pPr>
            <a:r>
              <a:rPr lang="en"/>
              <a:t>Negative correlation between voter turnout and HS absence and dropout, and slight positive between HS completion and turnout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7065264321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7065264321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g706b919b1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706b919b1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“Each </a:t>
            </a:r>
            <a:r>
              <a:rPr lang="en" sz="1300">
                <a:solidFill>
                  <a:srgbClr val="E06666"/>
                </a:solidFill>
                <a:latin typeface="Nunito"/>
                <a:ea typeface="Nunito"/>
                <a:cs typeface="Nunito"/>
                <a:sym typeface="Nunito"/>
              </a:rPr>
              <a:t>10%</a:t>
            </a:r>
            <a:r>
              <a:rPr lang="en" sz="1300">
                <a:solidFill>
                  <a:schemeClr val="dk2"/>
                </a:solidFill>
                <a:latin typeface="Nunito"/>
                <a:ea typeface="Nunito"/>
                <a:cs typeface="Nunito"/>
                <a:sym typeface="Nunito"/>
              </a:rPr>
              <a:t> increase in HS dropouts is correlated with a </a:t>
            </a:r>
            <a:r>
              <a:rPr lang="en" sz="1300">
                <a:solidFill>
                  <a:srgbClr val="E06666"/>
                </a:solidFill>
                <a:latin typeface="Nunito"/>
                <a:ea typeface="Nunito"/>
                <a:cs typeface="Nunito"/>
                <a:sym typeface="Nunito"/>
              </a:rPr>
              <a:t>16%</a:t>
            </a:r>
            <a:r>
              <a:rPr lang="en" sz="1300">
                <a:solidFill>
                  <a:schemeClr val="dk2"/>
                </a:solidFill>
                <a:latin typeface="Nunito"/>
                <a:ea typeface="Nunito"/>
                <a:cs typeface="Nunito"/>
                <a:sym typeface="Nunito"/>
              </a:rPr>
              <a:t> decrease in voter turnout”</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1600"/>
              </a:spcAft>
              <a:buNone/>
            </a:pPr>
            <a:r>
              <a:rPr lang="en" sz="1300">
                <a:solidFill>
                  <a:schemeClr val="dk2"/>
                </a:solidFill>
                <a:latin typeface="Nunito"/>
                <a:ea typeface="Nunito"/>
                <a:cs typeface="Nunito"/>
                <a:sym typeface="Nunito"/>
              </a:rPr>
              <a:t>“Each </a:t>
            </a:r>
            <a:r>
              <a:rPr lang="en" sz="1300">
                <a:solidFill>
                  <a:srgbClr val="E06666"/>
                </a:solidFill>
                <a:latin typeface="Nunito"/>
                <a:ea typeface="Nunito"/>
                <a:cs typeface="Nunito"/>
                <a:sym typeface="Nunito"/>
              </a:rPr>
              <a:t>10%</a:t>
            </a:r>
            <a:r>
              <a:rPr lang="en" sz="1300">
                <a:solidFill>
                  <a:schemeClr val="dk2"/>
                </a:solidFill>
                <a:latin typeface="Nunito"/>
                <a:ea typeface="Nunito"/>
                <a:cs typeface="Nunito"/>
                <a:sym typeface="Nunito"/>
              </a:rPr>
              <a:t> increase in chronic absenteeism is correlated with a </a:t>
            </a:r>
            <a:r>
              <a:rPr lang="en" sz="1300">
                <a:solidFill>
                  <a:srgbClr val="E06666"/>
                </a:solidFill>
                <a:latin typeface="Nunito"/>
                <a:ea typeface="Nunito"/>
                <a:cs typeface="Nunito"/>
                <a:sym typeface="Nunito"/>
              </a:rPr>
              <a:t>5%</a:t>
            </a:r>
            <a:r>
              <a:rPr lang="en" sz="1300">
                <a:solidFill>
                  <a:schemeClr val="dk2"/>
                </a:solidFill>
                <a:latin typeface="Nunito"/>
                <a:ea typeface="Nunito"/>
                <a:cs typeface="Nunito"/>
                <a:sym typeface="Nunito"/>
              </a:rPr>
              <a:t> decrease in voter turnout”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7065264321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7065264321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g706d92f38c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706d92f38c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“Each </a:t>
            </a:r>
            <a:r>
              <a:rPr lang="en" sz="1300">
                <a:solidFill>
                  <a:srgbClr val="E06666"/>
                </a:solidFill>
                <a:latin typeface="Nunito"/>
                <a:ea typeface="Nunito"/>
                <a:cs typeface="Nunito"/>
                <a:sym typeface="Nunito"/>
              </a:rPr>
              <a:t>10%</a:t>
            </a:r>
            <a:r>
              <a:rPr lang="en" sz="1300">
                <a:solidFill>
                  <a:schemeClr val="dk2"/>
                </a:solidFill>
                <a:latin typeface="Nunito"/>
                <a:ea typeface="Nunito"/>
                <a:cs typeface="Nunito"/>
                <a:sym typeface="Nunito"/>
              </a:rPr>
              <a:t> increase in HS dropouts is correlated with a </a:t>
            </a:r>
            <a:r>
              <a:rPr lang="en" sz="1300">
                <a:solidFill>
                  <a:srgbClr val="E06666"/>
                </a:solidFill>
                <a:latin typeface="Nunito"/>
                <a:ea typeface="Nunito"/>
                <a:cs typeface="Nunito"/>
                <a:sym typeface="Nunito"/>
              </a:rPr>
              <a:t>16%</a:t>
            </a:r>
            <a:r>
              <a:rPr lang="en" sz="1300">
                <a:solidFill>
                  <a:schemeClr val="dk2"/>
                </a:solidFill>
                <a:latin typeface="Nunito"/>
                <a:ea typeface="Nunito"/>
                <a:cs typeface="Nunito"/>
                <a:sym typeface="Nunito"/>
              </a:rPr>
              <a:t> decrease in voter turnout”</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1600"/>
              </a:spcAft>
              <a:buNone/>
            </a:pPr>
            <a:r>
              <a:rPr lang="en" sz="1300">
                <a:solidFill>
                  <a:schemeClr val="dk2"/>
                </a:solidFill>
                <a:latin typeface="Nunito"/>
                <a:ea typeface="Nunito"/>
                <a:cs typeface="Nunito"/>
                <a:sym typeface="Nunito"/>
              </a:rPr>
              <a:t>“Each </a:t>
            </a:r>
            <a:r>
              <a:rPr lang="en" sz="1300">
                <a:solidFill>
                  <a:srgbClr val="E06666"/>
                </a:solidFill>
                <a:latin typeface="Nunito"/>
                <a:ea typeface="Nunito"/>
                <a:cs typeface="Nunito"/>
                <a:sym typeface="Nunito"/>
              </a:rPr>
              <a:t>10%</a:t>
            </a:r>
            <a:r>
              <a:rPr lang="en" sz="1300">
                <a:solidFill>
                  <a:schemeClr val="dk2"/>
                </a:solidFill>
                <a:latin typeface="Nunito"/>
                <a:ea typeface="Nunito"/>
                <a:cs typeface="Nunito"/>
                <a:sym typeface="Nunito"/>
              </a:rPr>
              <a:t> increase in chronic absenteeism is correlated with a </a:t>
            </a:r>
            <a:r>
              <a:rPr lang="en" sz="1300">
                <a:solidFill>
                  <a:srgbClr val="E06666"/>
                </a:solidFill>
                <a:latin typeface="Nunito"/>
                <a:ea typeface="Nunito"/>
                <a:cs typeface="Nunito"/>
                <a:sym typeface="Nunito"/>
              </a:rPr>
              <a:t>5%</a:t>
            </a:r>
            <a:r>
              <a:rPr lang="en" sz="1300">
                <a:solidFill>
                  <a:schemeClr val="dk2"/>
                </a:solidFill>
                <a:latin typeface="Nunito"/>
                <a:ea typeface="Nunito"/>
                <a:cs typeface="Nunito"/>
                <a:sym typeface="Nunito"/>
              </a:rPr>
              <a:t> decrease in voter turnout”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7065264321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7065264321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200"/>
              <a:t>Chronic absence is also correlated with dropout rates. Chronic absences -&gt; dropping out -&gt; lower civic engagement</a:t>
            </a:r>
            <a:endParaRPr sz="1200"/>
          </a:p>
          <a:p>
            <a:pPr indent="0" lvl="0" marL="0" rtl="0" algn="l">
              <a:lnSpc>
                <a:spcPct val="115000"/>
              </a:lnSpc>
              <a:spcBef>
                <a:spcPts val="1200"/>
              </a:spcBef>
              <a:spcAft>
                <a:spcPts val="1200"/>
              </a:spcAft>
              <a:buNone/>
            </a:pPr>
            <a:r>
              <a:rPr lang="en" sz="1200"/>
              <a:t>“By high school, irregular attendance is a better predictor of school dropout than test scores. A study of public school students in Utah found that a student who is chronically absent in even a single school year between the eighth and twelfth grades is over seven times more likely to drop out of school than a student who is not chronically absent.</a:t>
            </a:r>
            <a:r>
              <a:rPr lang="en" sz="800"/>
              <a:t>10”</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70697ededc_1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70697ededc_1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200"/>
              <a:t>Just being in school, sitting in class and being surrounded by people teaching and people learning, you may feel more influenced to vote! </a:t>
            </a:r>
            <a:endParaRPr sz="1200"/>
          </a:p>
          <a:p>
            <a:pPr indent="-304800" lvl="0" marL="457200" rtl="0" algn="l">
              <a:lnSpc>
                <a:spcPct val="115000"/>
              </a:lnSpc>
              <a:spcBef>
                <a:spcPts val="1200"/>
              </a:spcBef>
              <a:spcAft>
                <a:spcPts val="0"/>
              </a:spcAft>
              <a:buSzPts val="1200"/>
              <a:buChar char="-"/>
            </a:pPr>
            <a:r>
              <a:rPr lang="en" sz="1200"/>
              <a:t>Possible factors? Positive environment, positive reinforcement, student government elections, getting to know current events, experiencing an environment where you learn to question and speak up about your beliefs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4" name="Shape 384"/>
        <p:cNvGrpSpPr/>
        <p:nvPr/>
      </p:nvGrpSpPr>
      <p:grpSpPr>
        <a:xfrm>
          <a:off x="0" y="0"/>
          <a:ext cx="0" cy="0"/>
          <a:chOff x="0" y="0"/>
          <a:chExt cx="0" cy="0"/>
        </a:xfrm>
      </p:grpSpPr>
      <p:sp>
        <p:nvSpPr>
          <p:cNvPr id="385" name="Google Shape;385;g706d92f38c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706d92f38c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706d92f38c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706d92f38c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Google Shape;430;g706d92f38c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706d92f38c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200"/>
              <a:t>Chronic absence is also correlated with dropout rates. Chronic absences -&gt; dropping out -&gt; lower civic engagement</a:t>
            </a:r>
            <a:endParaRPr sz="1200"/>
          </a:p>
          <a:p>
            <a:pPr indent="0" lvl="0" marL="0" rtl="0" algn="l">
              <a:lnSpc>
                <a:spcPct val="115000"/>
              </a:lnSpc>
              <a:spcBef>
                <a:spcPts val="1200"/>
              </a:spcBef>
              <a:spcAft>
                <a:spcPts val="1200"/>
              </a:spcAft>
              <a:buNone/>
            </a:pPr>
            <a:r>
              <a:rPr lang="en" sz="1200"/>
              <a:t>“By high school, irregular attendance is a better predictor of school dropout than test scores. A study of public school students in Utah found that a student who is chronically absent in even a single school year between the eighth and twelfth grades is over seven times more likely to drop out of school than a student who is not chronically absent.</a:t>
            </a:r>
            <a:r>
              <a:rPr lang="en" sz="800"/>
              <a:t>10”</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70697eded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70697ede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g706d92f38c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706d92f38c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200"/>
              <a:t>Just being in school, sitting in class and being surrounded by people teaching and people learning, you may feel more influenced to vote! </a:t>
            </a:r>
            <a:endParaRPr sz="1200"/>
          </a:p>
          <a:p>
            <a:pPr indent="-304800" lvl="0" marL="457200" rtl="0" algn="l">
              <a:lnSpc>
                <a:spcPct val="115000"/>
              </a:lnSpc>
              <a:spcBef>
                <a:spcPts val="1200"/>
              </a:spcBef>
              <a:spcAft>
                <a:spcPts val="0"/>
              </a:spcAft>
              <a:buSzPts val="1200"/>
              <a:buChar char="-"/>
            </a:pPr>
            <a:r>
              <a:rPr lang="en" sz="1200"/>
              <a:t>Possible factors? Positive environment, positive reinforcement, student government elections, getting to know current events, experiencing an environment where you learn to question and speak up about your beliefs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g7065264321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7065264321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 to combat chronic absenteeism: </a:t>
            </a:r>
            <a:r>
              <a:rPr lang="en" u="sng">
                <a:solidFill>
                  <a:schemeClr val="hlink"/>
                </a:solidFill>
                <a:hlinkClick r:id="rId2"/>
              </a:rPr>
              <a:t>https://www2.ed.gov/about/inits/ed/chronicabsenteeism/toolkit.pdf</a:t>
            </a:r>
            <a:endParaRPr/>
          </a:p>
          <a:p>
            <a:pPr indent="-298450" lvl="0" marL="457200" rtl="0" algn="l">
              <a:spcBef>
                <a:spcPts val="0"/>
              </a:spcBef>
              <a:spcAft>
                <a:spcPts val="0"/>
              </a:spcAft>
              <a:buSzPts val="1100"/>
              <a:buChar char="-"/>
            </a:pPr>
            <a:r>
              <a:rPr lang="en" sz="2000"/>
              <a:t>Who are we talking to/writing to? </a:t>
            </a:r>
            <a:r>
              <a:rPr lang="en" sz="2000">
                <a:solidFill>
                  <a:schemeClr val="accent3"/>
                </a:solidFill>
              </a:rPr>
              <a:t>Teachers, legislators</a:t>
            </a:r>
            <a:endParaRPr sz="2000">
              <a:solidFill>
                <a:schemeClr val="accent3"/>
              </a:solidFill>
            </a:endParaRPr>
          </a:p>
          <a:p>
            <a:pPr indent="-355600" lvl="1" marL="914400" rtl="0" algn="l">
              <a:spcBef>
                <a:spcPts val="0"/>
              </a:spcBef>
              <a:spcAft>
                <a:spcPts val="0"/>
              </a:spcAft>
              <a:buClr>
                <a:schemeClr val="accent3"/>
              </a:buClr>
              <a:buSzPts val="2000"/>
              <a:buChar char="-"/>
            </a:pPr>
            <a:r>
              <a:rPr lang="en" sz="2000">
                <a:solidFill>
                  <a:schemeClr val="accent3"/>
                </a:solidFill>
              </a:rPr>
              <a:t>Call to action: help kids stay in school!</a:t>
            </a:r>
            <a:endParaRPr sz="2000">
              <a:solidFill>
                <a:schemeClr val="accent3"/>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g706d92f3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706d92f3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7065264321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7065264321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Need</a:t>
            </a:r>
            <a:endParaRPr/>
          </a:p>
          <a:p>
            <a:pPr indent="-298450" lvl="1" marL="914400" rtl="0" algn="l">
              <a:spcBef>
                <a:spcPts val="0"/>
              </a:spcBef>
              <a:spcAft>
                <a:spcPts val="0"/>
              </a:spcAft>
              <a:buSzPts val="1100"/>
              <a:buChar char="-"/>
            </a:pPr>
            <a:r>
              <a:rPr lang="en"/>
              <a:t>Upcoming elections, midterm elections and presidential election in 2020, we want young voters to feel empowered, turn up to elections, and use their right to vote</a:t>
            </a:r>
            <a:endParaRPr/>
          </a:p>
          <a:p>
            <a:pPr indent="-298450" lvl="1" marL="914400" rtl="0" algn="l">
              <a:spcBef>
                <a:spcPts val="0"/>
              </a:spcBef>
              <a:spcAft>
                <a:spcPts val="0"/>
              </a:spcAft>
              <a:buSzPts val="1100"/>
              <a:buChar char="-"/>
            </a:pPr>
            <a:r>
              <a:rPr lang="en"/>
              <a:t>Questions of our democracy being compromised</a:t>
            </a:r>
            <a:endParaRPr/>
          </a:p>
          <a:p>
            <a:pPr indent="-298450" lvl="0" marL="457200" rtl="0" algn="l">
              <a:spcBef>
                <a:spcPts val="0"/>
              </a:spcBef>
              <a:spcAft>
                <a:spcPts val="0"/>
              </a:spcAft>
              <a:buSzPts val="1100"/>
              <a:buChar char="-"/>
            </a:pPr>
            <a:r>
              <a:rPr lang="en"/>
              <a:t>Who</a:t>
            </a:r>
            <a:endParaRPr/>
          </a:p>
          <a:p>
            <a:pPr indent="-298450" lvl="1" marL="914400" rtl="0" algn="l">
              <a:spcBef>
                <a:spcPts val="0"/>
              </a:spcBef>
              <a:spcAft>
                <a:spcPts val="0"/>
              </a:spcAft>
              <a:buSzPts val="1100"/>
              <a:buChar char="-"/>
            </a:pPr>
            <a:r>
              <a:rPr lang="en"/>
              <a:t>Legislators can help us improve education from the higher up level, implement laws mandating certain programs, civic engagement programs</a:t>
            </a:r>
            <a:endParaRPr/>
          </a:p>
          <a:p>
            <a:pPr indent="-298450" lvl="1" marL="914400" rtl="0" algn="l">
              <a:spcBef>
                <a:spcPts val="0"/>
              </a:spcBef>
              <a:spcAft>
                <a:spcPts val="0"/>
              </a:spcAft>
              <a:buSzPts val="1100"/>
              <a:buChar char="-"/>
            </a:pPr>
            <a:r>
              <a:rPr lang="en"/>
              <a:t>Teachers! Direct contact with students, allowing them to speak up, open ended conversation, and maybe engage them with election,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Hook: What do you remember when you think of the 2016 election results? Regardless of which side etc etc.Were you surprised / what kind of emotions did you feel? For many, shock was the predominant emotion they felt in the wake of Trump’s election. Many had expected that Clinton would inevitably win, but poor voter turnout in key states may have helped Trump win the election. Consequently, we are interested in investigating the factors that influence voter turnout.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70697ededc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70697ededc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Metrics</a:t>
            </a:r>
            <a:endParaRPr/>
          </a:p>
          <a:p>
            <a:pPr indent="-298450" lvl="1" marL="914400" rtl="0" algn="l">
              <a:spcBef>
                <a:spcPts val="0"/>
              </a:spcBef>
              <a:spcAft>
                <a:spcPts val="0"/>
              </a:spcAft>
              <a:buSzPts val="1100"/>
              <a:buChar char="-"/>
            </a:pPr>
            <a:r>
              <a:rPr lang="en"/>
              <a:t>Where are we at right now? And what’s our benchmark for improving?</a:t>
            </a:r>
            <a:endParaRPr/>
          </a:p>
          <a:p>
            <a:pPr indent="-298450" lvl="1" marL="914400" rtl="0" algn="l">
              <a:spcBef>
                <a:spcPts val="0"/>
              </a:spcBef>
              <a:spcAft>
                <a:spcPts val="0"/>
              </a:spcAft>
              <a:buSzPts val="1100"/>
              <a:buChar char="-"/>
            </a:pPr>
            <a:r>
              <a:rPr lang="en"/>
              <a:t>In 2016, voter turnout was 49.6% for midterm elections, 60.9% for the presidential. For young people 18-24 in midterm elections in 2018, the turnout was 35.8%. </a:t>
            </a:r>
            <a:endParaRPr/>
          </a:p>
          <a:p>
            <a:pPr indent="-304800" lvl="1" marL="914400" rtl="0" algn="l">
              <a:spcBef>
                <a:spcPts val="0"/>
              </a:spcBef>
              <a:spcAft>
                <a:spcPts val="0"/>
              </a:spcAft>
              <a:buSzPts val="1200"/>
              <a:buChar char="-"/>
            </a:pPr>
            <a:r>
              <a:rPr lang="en" sz="1200">
                <a:solidFill>
                  <a:srgbClr val="333333"/>
                </a:solidFill>
                <a:highlight>
                  <a:srgbClr val="FFFFFF"/>
                </a:highlight>
              </a:rPr>
              <a:t>Almost 92 million eligible Americans did not vote in the 2016 presidential elections</a:t>
            </a:r>
            <a:endParaRPr sz="1200">
              <a:solidFill>
                <a:srgbClr val="333333"/>
              </a:solidFill>
              <a:highlight>
                <a:srgbClr val="FFFFFF"/>
              </a:highlight>
            </a:endParaRPr>
          </a:p>
          <a:p>
            <a:pPr indent="-304800" lvl="1" marL="914400" rtl="0" algn="l">
              <a:spcBef>
                <a:spcPts val="0"/>
              </a:spcBef>
              <a:spcAft>
                <a:spcPts val="0"/>
              </a:spcAft>
              <a:buClr>
                <a:srgbClr val="333333"/>
              </a:buClr>
              <a:buSzPts val="1200"/>
              <a:buChar char="-"/>
            </a:pPr>
            <a:r>
              <a:rPr lang="en" sz="1200">
                <a:solidFill>
                  <a:srgbClr val="333333"/>
                </a:solidFill>
                <a:highlight>
                  <a:srgbClr val="FFFFFF"/>
                </a:highlight>
              </a:rPr>
              <a:t>Young people are considered the most important and influential people in elections. How can we get them to vote?</a:t>
            </a:r>
            <a:endParaRPr sz="1200">
              <a:solidFill>
                <a:srgbClr val="333333"/>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706ef153cf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706ef153cf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people have done previously-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706d92f38c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706d92f38c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the current state of voter turnout and education in Baltimore? Does this hold true for high school students in baltimore?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7065264321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7065264321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70697ededc_6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70697ededc_6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multivariable regressions: </a:t>
            </a:r>
            <a:endParaRPr/>
          </a:p>
          <a:p>
            <a:pPr indent="0" lvl="0" marL="0" rtl="0" algn="l">
              <a:spcBef>
                <a:spcPts val="0"/>
              </a:spcBef>
              <a:spcAft>
                <a:spcPts val="0"/>
              </a:spcAft>
              <a:buNone/>
            </a:pPr>
            <a:r>
              <a:rPr lang="en"/>
              <a:t>Significant factors influencing voter turnout include High School Chronic Absence Rate and High School Dropout/Withdrawal Rates</a:t>
            </a:r>
            <a:endParaRPr/>
          </a:p>
          <a:p>
            <a:pPr indent="0" lvl="0" marL="0" rtl="0" algn="l">
              <a:spcBef>
                <a:spcPts val="0"/>
              </a:spcBef>
              <a:spcAft>
                <a:spcPts val="0"/>
              </a:spcAft>
              <a:buNone/>
            </a:pPr>
            <a:r>
              <a:rPr lang="en"/>
              <a:t>Correlations</a:t>
            </a:r>
            <a:endParaRPr/>
          </a:p>
          <a:p>
            <a:pPr indent="0" lvl="0" marL="0" rtl="0" algn="l">
              <a:spcBef>
                <a:spcPts val="0"/>
              </a:spcBef>
              <a:spcAft>
                <a:spcPts val="0"/>
              </a:spcAft>
              <a:buNone/>
            </a:pPr>
            <a:r>
              <a:rPr lang="en"/>
              <a:t>Negative correlation between voter turnout and HS absence and dropout, and slight positive between HS completion and turnout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7065264321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7065264321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multivariable regressions: </a:t>
            </a:r>
            <a:endParaRPr/>
          </a:p>
          <a:p>
            <a:pPr indent="0" lvl="0" marL="0" rtl="0" algn="l">
              <a:spcBef>
                <a:spcPts val="0"/>
              </a:spcBef>
              <a:spcAft>
                <a:spcPts val="0"/>
              </a:spcAft>
              <a:buNone/>
            </a:pPr>
            <a:r>
              <a:rPr lang="en"/>
              <a:t>Significant factors influencing voter turnout include High School Chronic Absence Rate and High School Dropout/Withdrawal Rates</a:t>
            </a:r>
            <a:endParaRPr/>
          </a:p>
          <a:p>
            <a:pPr indent="0" lvl="0" marL="0" rtl="0" algn="l">
              <a:spcBef>
                <a:spcPts val="0"/>
              </a:spcBef>
              <a:spcAft>
                <a:spcPts val="0"/>
              </a:spcAft>
              <a:buNone/>
            </a:pPr>
            <a:r>
              <a:rPr lang="en"/>
              <a:t>Correlations</a:t>
            </a:r>
            <a:endParaRPr/>
          </a:p>
          <a:p>
            <a:pPr indent="0" lvl="0" marL="0" rtl="0" algn="l">
              <a:spcBef>
                <a:spcPts val="0"/>
              </a:spcBef>
              <a:spcAft>
                <a:spcPts val="0"/>
              </a:spcAft>
              <a:buNone/>
            </a:pPr>
            <a:r>
              <a:rPr lang="en"/>
              <a:t>Negative correlation between voter turnout and HS absence and dropout, and slight positive between HS completion and turnout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 Id="rId3" Type="http://schemas.openxmlformats.org/officeDocument/2006/relationships/image" Target="../media/image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hyperlink" Target="https://www.fairvote.org/voter_turnout#voter_turnout_101"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Academic Performance and Civic Engagement</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Fall 2019 Business Analytics</a:t>
            </a:r>
            <a:endParaRPr/>
          </a:p>
          <a:p>
            <a:pPr indent="0" lvl="0" marL="0" rtl="0" algn="l">
              <a:spcBef>
                <a:spcPts val="0"/>
              </a:spcBef>
              <a:spcAft>
                <a:spcPts val="0"/>
              </a:spcAft>
              <a:buNone/>
            </a:pPr>
            <a:r>
              <a:rPr lang="en"/>
              <a:t>Michele Lan, Serfine Okeyo, Andrea Niu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Data Analysis Summary</a:t>
            </a:r>
            <a:endParaRPr>
              <a:solidFill>
                <a:schemeClr val="accent1"/>
              </a:solidFill>
            </a:endParaRPr>
          </a:p>
        </p:txBody>
      </p:sp>
      <p:sp>
        <p:nvSpPr>
          <p:cNvPr id="339" name="Google Shape;339;p22"/>
          <p:cNvSpPr txBox="1"/>
          <p:nvPr>
            <p:ph idx="1" type="body"/>
          </p:nvPr>
        </p:nvSpPr>
        <p:spPr>
          <a:xfrm>
            <a:off x="1303800" y="1207075"/>
            <a:ext cx="7646100" cy="356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rPr>
              <a:t>Dataset</a:t>
            </a:r>
            <a:br>
              <a:rPr b="1" lang="en" sz="1800"/>
            </a:br>
            <a:r>
              <a:rPr lang="en" sz="1800" u="sng"/>
              <a:t>2010</a:t>
            </a:r>
            <a:r>
              <a:rPr lang="en" sz="1800"/>
              <a:t> Baltimore County Data for Voter Turnout* </a:t>
            </a:r>
            <a:br>
              <a:rPr lang="en" sz="1800"/>
            </a:br>
            <a:r>
              <a:rPr lang="en" sz="1800" u="sng"/>
              <a:t>2010-13</a:t>
            </a:r>
            <a:r>
              <a:rPr lang="en" sz="1800"/>
              <a:t> Schooling Metrics by Core Service Area</a:t>
            </a:r>
            <a:endParaRPr sz="1800"/>
          </a:p>
          <a:p>
            <a:pPr indent="0" lvl="0" marL="0" rtl="0" algn="l">
              <a:spcBef>
                <a:spcPts val="1600"/>
              </a:spcBef>
              <a:spcAft>
                <a:spcPts val="0"/>
              </a:spcAft>
              <a:buNone/>
            </a:pPr>
            <a:r>
              <a:rPr b="1" lang="en" sz="1800">
                <a:solidFill>
                  <a:schemeClr val="accent3"/>
                </a:solidFill>
              </a:rPr>
              <a:t>Independent Variables Observed:</a:t>
            </a:r>
            <a:endParaRPr b="1" sz="1800">
              <a:solidFill>
                <a:schemeClr val="accent3"/>
              </a:solidFill>
            </a:endParaRPr>
          </a:p>
          <a:p>
            <a:pPr indent="-342900" lvl="0" marL="457200" rtl="0" algn="l">
              <a:spcBef>
                <a:spcPts val="0"/>
              </a:spcBef>
              <a:spcAft>
                <a:spcPts val="0"/>
              </a:spcAft>
              <a:buClr>
                <a:srgbClr val="D9D9D9"/>
              </a:buClr>
              <a:buSzPts val="1800"/>
              <a:buChar char="●"/>
            </a:pPr>
            <a:r>
              <a:rPr lang="en" sz="1800">
                <a:solidFill>
                  <a:srgbClr val="D9D9D9"/>
                </a:solidFill>
              </a:rPr>
              <a:t>High School Suspensions/Expulsion Rates (2010)</a:t>
            </a:r>
            <a:endParaRPr sz="1800">
              <a:solidFill>
                <a:srgbClr val="D9D9D9"/>
              </a:solidFill>
            </a:endParaRPr>
          </a:p>
          <a:p>
            <a:pPr indent="-342900" lvl="0" marL="457200" rtl="0" algn="l">
              <a:spcBef>
                <a:spcPts val="0"/>
              </a:spcBef>
              <a:spcAft>
                <a:spcPts val="0"/>
              </a:spcAft>
              <a:buSzPts val="1800"/>
              <a:buChar char="●"/>
            </a:pPr>
            <a:r>
              <a:rPr b="1" lang="en" sz="1800"/>
              <a:t>High School Chronic Absence Rates (2010)</a:t>
            </a:r>
            <a:endParaRPr b="1" sz="1800"/>
          </a:p>
          <a:p>
            <a:pPr indent="-342900" lvl="0" marL="457200" rtl="0" algn="l">
              <a:spcBef>
                <a:spcPts val="0"/>
              </a:spcBef>
              <a:spcAft>
                <a:spcPts val="0"/>
              </a:spcAft>
              <a:buSzPts val="1800"/>
              <a:buChar char="●"/>
            </a:pPr>
            <a:r>
              <a:rPr b="1" lang="en" sz="1800"/>
              <a:t>High School Dropout/Withdrawal  Rates (2010)</a:t>
            </a:r>
            <a:endParaRPr b="1" sz="1800"/>
          </a:p>
          <a:p>
            <a:pPr indent="-342900" lvl="0" marL="457200" rtl="0" algn="l">
              <a:spcBef>
                <a:spcPts val="0"/>
              </a:spcBef>
              <a:spcAft>
                <a:spcPts val="0"/>
              </a:spcAft>
              <a:buClr>
                <a:srgbClr val="D9D9D9"/>
              </a:buClr>
              <a:buSzPts val="1800"/>
              <a:buChar char="●"/>
            </a:pPr>
            <a:r>
              <a:rPr lang="en" sz="1800">
                <a:solidFill>
                  <a:srgbClr val="D9D9D9"/>
                </a:solidFill>
              </a:rPr>
              <a:t>High School Completion Rates (2010)</a:t>
            </a:r>
            <a:endParaRPr sz="1800">
              <a:solidFill>
                <a:srgbClr val="D9D9D9"/>
              </a:solidFill>
            </a:endParaRPr>
          </a:p>
          <a:p>
            <a:pPr indent="-342900" lvl="0" marL="457200" rtl="0" algn="l">
              <a:spcBef>
                <a:spcPts val="0"/>
              </a:spcBef>
              <a:spcAft>
                <a:spcPts val="0"/>
              </a:spcAft>
              <a:buClr>
                <a:srgbClr val="D9D9D9"/>
              </a:buClr>
              <a:buSzPts val="1800"/>
              <a:buChar char="●"/>
            </a:pPr>
            <a:r>
              <a:rPr lang="en" sz="1800">
                <a:solidFill>
                  <a:srgbClr val="D9D9D9"/>
                </a:solidFill>
              </a:rPr>
              <a:t>% of high school students that passed US. Government Class (2010)</a:t>
            </a:r>
            <a:endParaRPr sz="1800">
              <a:solidFill>
                <a:srgbClr val="D9D9D9"/>
              </a:solidFill>
            </a:endParaRPr>
          </a:p>
          <a:p>
            <a:pPr indent="0" lvl="0" marL="0" rtl="0" algn="l">
              <a:spcBef>
                <a:spcPts val="1600"/>
              </a:spcBef>
              <a:spcAft>
                <a:spcPts val="0"/>
              </a:spcAft>
              <a:buNone/>
            </a:pPr>
            <a:r>
              <a:rPr i="1" lang="en" sz="1400"/>
              <a:t>*excludes Baltimore City</a:t>
            </a:r>
            <a:endParaRPr i="1" sz="1400"/>
          </a:p>
          <a:p>
            <a:pPr indent="0" lvl="0" marL="0" rtl="0" algn="l">
              <a:spcBef>
                <a:spcPts val="1600"/>
              </a:spcBef>
              <a:spcAft>
                <a:spcPts val="1600"/>
              </a:spcAft>
              <a:buNone/>
            </a:pPr>
            <a:r>
              <a:t/>
            </a:r>
            <a:endParaRPr sz="1800">
              <a:solidFill>
                <a:srgbClr val="D9D9D9"/>
              </a:solidFill>
            </a:endParaRPr>
          </a:p>
        </p:txBody>
      </p:sp>
      <p:sp>
        <p:nvSpPr>
          <p:cNvPr id="340" name="Google Shape;340;p22"/>
          <p:cNvSpPr txBox="1"/>
          <p:nvPr/>
        </p:nvSpPr>
        <p:spPr>
          <a:xfrm>
            <a:off x="7058700" y="3095750"/>
            <a:ext cx="1891200" cy="80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P-value: 4.3E-5</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P-value: 0.02</a:t>
            </a:r>
            <a:endParaRPr>
              <a:latin typeface="Nunito"/>
              <a:ea typeface="Nunito"/>
              <a:cs typeface="Nunito"/>
              <a:sym typeface="Nunito"/>
            </a:endParaRPr>
          </a:p>
        </p:txBody>
      </p:sp>
      <p:sp>
        <p:nvSpPr>
          <p:cNvPr id="341" name="Google Shape;341;p22"/>
          <p:cNvSpPr txBox="1"/>
          <p:nvPr/>
        </p:nvSpPr>
        <p:spPr>
          <a:xfrm>
            <a:off x="7058700" y="2571750"/>
            <a:ext cx="1891200" cy="51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chemeClr val="accent2"/>
                </a:solidFill>
                <a:latin typeface="Nunito"/>
                <a:ea typeface="Nunito"/>
                <a:cs typeface="Nunito"/>
                <a:sym typeface="Nunito"/>
              </a:rPr>
              <a:t>R-squared: 62%</a:t>
            </a:r>
            <a:endParaRPr b="1" i="1">
              <a:solidFill>
                <a:schemeClr val="accent2"/>
              </a:solidFill>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pic>
        <p:nvPicPr>
          <p:cNvPr id="346" name="Google Shape;346;p23"/>
          <p:cNvPicPr preferRelativeResize="0"/>
          <p:nvPr/>
        </p:nvPicPr>
        <p:blipFill>
          <a:blip r:embed="rId3">
            <a:alphaModFix/>
          </a:blip>
          <a:stretch>
            <a:fillRect/>
          </a:stretch>
        </p:blipFill>
        <p:spPr>
          <a:xfrm>
            <a:off x="537275" y="216825"/>
            <a:ext cx="7930824" cy="4628925"/>
          </a:xfrm>
          <a:prstGeom prst="rect">
            <a:avLst/>
          </a:prstGeom>
          <a:noFill/>
          <a:ln>
            <a:noFill/>
          </a:ln>
        </p:spPr>
      </p:pic>
      <p:sp>
        <p:nvSpPr>
          <p:cNvPr id="347" name="Google Shape;347;p23"/>
          <p:cNvSpPr/>
          <p:nvPr/>
        </p:nvSpPr>
        <p:spPr>
          <a:xfrm>
            <a:off x="5328125" y="2947266"/>
            <a:ext cx="2601900" cy="795000"/>
          </a:xfrm>
          <a:prstGeom prst="ellipse">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51" name="Shape 351"/>
        <p:cNvGrpSpPr/>
        <p:nvPr/>
      </p:nvGrpSpPr>
      <p:grpSpPr>
        <a:xfrm>
          <a:off x="0" y="0"/>
          <a:ext cx="0" cy="0"/>
          <a:chOff x="0" y="0"/>
          <a:chExt cx="0" cy="0"/>
        </a:xfrm>
      </p:grpSpPr>
      <p:sp>
        <p:nvSpPr>
          <p:cNvPr id="352" name="Google Shape;352;p24"/>
          <p:cNvSpPr/>
          <p:nvPr/>
        </p:nvSpPr>
        <p:spPr>
          <a:xfrm>
            <a:off x="0" y="0"/>
            <a:ext cx="9144000" cy="5143500"/>
          </a:xfrm>
          <a:prstGeom prst="rect">
            <a:avLst/>
          </a:prstGeom>
          <a:solidFill>
            <a:srgbClr val="040404">
              <a:alpha val="385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txBox="1"/>
          <p:nvPr/>
        </p:nvSpPr>
        <p:spPr>
          <a:xfrm>
            <a:off x="1312975" y="782975"/>
            <a:ext cx="3059700" cy="24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354" name="Google Shape;354;p24"/>
          <p:cNvSpPr txBox="1"/>
          <p:nvPr>
            <p:ph type="title"/>
          </p:nvPr>
        </p:nvSpPr>
        <p:spPr>
          <a:xfrm>
            <a:off x="326975" y="182450"/>
            <a:ext cx="4935300" cy="186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t>10% increase in HS dropouts...</a:t>
            </a:r>
            <a:endParaRPr sz="4500"/>
          </a:p>
        </p:txBody>
      </p:sp>
      <p:sp>
        <p:nvSpPr>
          <p:cNvPr id="355" name="Google Shape;355;p24"/>
          <p:cNvSpPr txBox="1"/>
          <p:nvPr>
            <p:ph type="title"/>
          </p:nvPr>
        </p:nvSpPr>
        <p:spPr>
          <a:xfrm>
            <a:off x="4307000" y="3408800"/>
            <a:ext cx="4612800" cy="151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rgbClr val="FF7575"/>
                </a:solidFill>
              </a:rPr>
              <a:t>32</a:t>
            </a:r>
            <a:r>
              <a:rPr lang="en" sz="4500">
                <a:solidFill>
                  <a:srgbClr val="FF7575"/>
                </a:solidFill>
              </a:rPr>
              <a:t>%</a:t>
            </a:r>
            <a:r>
              <a:rPr lang="en" sz="4500"/>
              <a:t> decrease in voter turnout</a:t>
            </a:r>
            <a:endParaRPr sz="4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2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(Chart 2)</a:t>
            </a:r>
            <a:endParaRPr/>
          </a:p>
        </p:txBody>
      </p:sp>
      <p:pic>
        <p:nvPicPr>
          <p:cNvPr id="361" name="Google Shape;361;p25"/>
          <p:cNvPicPr preferRelativeResize="0"/>
          <p:nvPr/>
        </p:nvPicPr>
        <p:blipFill>
          <a:blip r:embed="rId3">
            <a:alphaModFix/>
          </a:blip>
          <a:stretch>
            <a:fillRect/>
          </a:stretch>
        </p:blipFill>
        <p:spPr>
          <a:xfrm>
            <a:off x="650475" y="329700"/>
            <a:ext cx="7805575" cy="4356374"/>
          </a:xfrm>
          <a:prstGeom prst="rect">
            <a:avLst/>
          </a:prstGeom>
          <a:noFill/>
          <a:ln>
            <a:noFill/>
          </a:ln>
        </p:spPr>
      </p:pic>
      <p:sp>
        <p:nvSpPr>
          <p:cNvPr id="362" name="Google Shape;362;p25"/>
          <p:cNvSpPr/>
          <p:nvPr/>
        </p:nvSpPr>
        <p:spPr>
          <a:xfrm>
            <a:off x="5328125" y="2710547"/>
            <a:ext cx="2601900" cy="795000"/>
          </a:xfrm>
          <a:prstGeom prst="ellipse">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66" name="Shape 366"/>
        <p:cNvGrpSpPr/>
        <p:nvPr/>
      </p:nvGrpSpPr>
      <p:grpSpPr>
        <a:xfrm>
          <a:off x="0" y="0"/>
          <a:ext cx="0" cy="0"/>
          <a:chOff x="0" y="0"/>
          <a:chExt cx="0" cy="0"/>
        </a:xfrm>
      </p:grpSpPr>
      <p:sp>
        <p:nvSpPr>
          <p:cNvPr id="367" name="Google Shape;367;p26"/>
          <p:cNvSpPr/>
          <p:nvPr/>
        </p:nvSpPr>
        <p:spPr>
          <a:xfrm>
            <a:off x="0" y="0"/>
            <a:ext cx="9144000" cy="5143500"/>
          </a:xfrm>
          <a:prstGeom prst="rect">
            <a:avLst/>
          </a:prstGeom>
          <a:solidFill>
            <a:srgbClr val="040404">
              <a:alpha val="385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6"/>
          <p:cNvSpPr txBox="1"/>
          <p:nvPr/>
        </p:nvSpPr>
        <p:spPr>
          <a:xfrm>
            <a:off x="1312975" y="782975"/>
            <a:ext cx="3059700" cy="24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369" name="Google Shape;369;p26"/>
          <p:cNvSpPr txBox="1"/>
          <p:nvPr>
            <p:ph type="title"/>
          </p:nvPr>
        </p:nvSpPr>
        <p:spPr>
          <a:xfrm>
            <a:off x="326975" y="182450"/>
            <a:ext cx="5563200" cy="186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500"/>
              <a:t>10% increase in chronic absences...</a:t>
            </a:r>
            <a:endParaRPr sz="4500"/>
          </a:p>
        </p:txBody>
      </p:sp>
      <p:sp>
        <p:nvSpPr>
          <p:cNvPr id="370" name="Google Shape;370;p26"/>
          <p:cNvSpPr txBox="1"/>
          <p:nvPr>
            <p:ph type="title"/>
          </p:nvPr>
        </p:nvSpPr>
        <p:spPr>
          <a:xfrm>
            <a:off x="4307000" y="3408800"/>
            <a:ext cx="4612800" cy="151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500">
                <a:solidFill>
                  <a:srgbClr val="FF7575"/>
                </a:solidFill>
              </a:rPr>
              <a:t>6</a:t>
            </a:r>
            <a:r>
              <a:rPr lang="en" sz="4500">
                <a:solidFill>
                  <a:srgbClr val="FF7575"/>
                </a:solidFill>
              </a:rPr>
              <a:t>%</a:t>
            </a:r>
            <a:r>
              <a:rPr lang="en" sz="4500"/>
              <a:t> decrease in voter turnout</a:t>
            </a:r>
            <a:endParaRPr sz="4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27"/>
          <p:cNvSpPr txBox="1"/>
          <p:nvPr>
            <p:ph type="title"/>
          </p:nvPr>
        </p:nvSpPr>
        <p:spPr>
          <a:xfrm>
            <a:off x="1388550" y="580025"/>
            <a:ext cx="6366900" cy="6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Data Conclusion 1</a:t>
            </a:r>
            <a:endParaRPr sz="3000"/>
          </a:p>
        </p:txBody>
      </p:sp>
      <p:sp>
        <p:nvSpPr>
          <p:cNvPr id="376" name="Google Shape;376;p27"/>
          <p:cNvSpPr txBox="1"/>
          <p:nvPr>
            <p:ph idx="1" type="body"/>
          </p:nvPr>
        </p:nvSpPr>
        <p:spPr>
          <a:xfrm>
            <a:off x="807050" y="1522275"/>
            <a:ext cx="7227300" cy="11112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i="1" lang="en" sz="2000"/>
              <a:t>“</a:t>
            </a:r>
            <a:r>
              <a:rPr i="1" lang="en" sz="2000"/>
              <a:t>Which education system metrics should we target to increase voter turnout?”</a:t>
            </a:r>
            <a:endParaRPr i="1" sz="2000">
              <a:solidFill>
                <a:srgbClr val="FFFFFF"/>
              </a:solidFill>
            </a:endParaRPr>
          </a:p>
          <a:p>
            <a:pPr indent="0" lvl="0" marL="0" rtl="0" algn="ctr">
              <a:lnSpc>
                <a:spcPct val="115000"/>
              </a:lnSpc>
              <a:spcBef>
                <a:spcPts val="1600"/>
              </a:spcBef>
              <a:spcAft>
                <a:spcPts val="0"/>
              </a:spcAft>
              <a:buNone/>
            </a:pPr>
            <a:r>
              <a:t/>
            </a:r>
            <a:endParaRPr sz="2000">
              <a:solidFill>
                <a:srgbClr val="FFFFFF"/>
              </a:solidFill>
            </a:endParaRPr>
          </a:p>
          <a:p>
            <a:pPr indent="0" lvl="0" marL="457200" rtl="0" algn="ctr">
              <a:lnSpc>
                <a:spcPct val="115000"/>
              </a:lnSpc>
              <a:spcBef>
                <a:spcPts val="0"/>
              </a:spcBef>
              <a:spcAft>
                <a:spcPts val="0"/>
              </a:spcAft>
              <a:buNone/>
            </a:pPr>
            <a:r>
              <a:rPr b="1" lang="en" sz="2600">
                <a:solidFill>
                  <a:srgbClr val="F4CCCC"/>
                </a:solidFill>
              </a:rPr>
              <a:t>Chronic absence</a:t>
            </a:r>
            <a:r>
              <a:rPr b="1" lang="en" sz="2400">
                <a:solidFill>
                  <a:srgbClr val="FFFFFF"/>
                </a:solidFill>
              </a:rPr>
              <a:t> </a:t>
            </a:r>
            <a:r>
              <a:rPr lang="en" sz="2400">
                <a:solidFill>
                  <a:srgbClr val="FFFFFF"/>
                </a:solidFill>
              </a:rPr>
              <a:t>and </a:t>
            </a:r>
            <a:r>
              <a:rPr b="1" lang="en" sz="2600">
                <a:solidFill>
                  <a:srgbClr val="F4CCCC"/>
                </a:solidFill>
              </a:rPr>
              <a:t>dropping out</a:t>
            </a:r>
            <a:r>
              <a:rPr lang="en" sz="2400">
                <a:solidFill>
                  <a:srgbClr val="FFFFFF"/>
                </a:solidFill>
              </a:rPr>
              <a:t> are significant predictors of </a:t>
            </a:r>
            <a:r>
              <a:rPr lang="en" sz="2400" u="sng">
                <a:solidFill>
                  <a:srgbClr val="FFFFFF"/>
                </a:solidFill>
              </a:rPr>
              <a:t>lower</a:t>
            </a:r>
            <a:r>
              <a:rPr lang="en" sz="2400">
                <a:solidFill>
                  <a:srgbClr val="FFFFFF"/>
                </a:solidFill>
              </a:rPr>
              <a:t> voter turnout. </a:t>
            </a:r>
            <a:endParaRPr sz="2400">
              <a:solidFill>
                <a:srgbClr val="FFFFFF"/>
              </a:solidFill>
            </a:endParaRPr>
          </a:p>
          <a:p>
            <a:pPr indent="0" lvl="0" marL="0" rtl="0" algn="ctr">
              <a:lnSpc>
                <a:spcPct val="115000"/>
              </a:lnSpc>
              <a:spcBef>
                <a:spcPts val="0"/>
              </a:spcBef>
              <a:spcAft>
                <a:spcPts val="0"/>
              </a:spcAft>
              <a:buNone/>
            </a:pPr>
            <a:r>
              <a:t/>
            </a:r>
            <a:endParaRPr sz="20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pic>
        <p:nvPicPr>
          <p:cNvPr id="381" name="Google Shape;381;p28"/>
          <p:cNvPicPr preferRelativeResize="0"/>
          <p:nvPr/>
        </p:nvPicPr>
        <p:blipFill>
          <a:blip r:embed="rId3">
            <a:alphaModFix amt="78000"/>
          </a:blip>
          <a:stretch>
            <a:fillRect/>
          </a:stretch>
        </p:blipFill>
        <p:spPr>
          <a:xfrm>
            <a:off x="-2" y="0"/>
            <a:ext cx="9143996" cy="6453587"/>
          </a:xfrm>
          <a:prstGeom prst="rect">
            <a:avLst/>
          </a:prstGeom>
          <a:noFill/>
          <a:ln>
            <a:noFill/>
          </a:ln>
        </p:spPr>
      </p:pic>
      <p:sp>
        <p:nvSpPr>
          <p:cNvPr id="382" name="Google Shape;382;p2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Business Answer 1</a:t>
            </a:r>
            <a:endParaRPr>
              <a:solidFill>
                <a:schemeClr val="lt2"/>
              </a:solidFill>
            </a:endParaRPr>
          </a:p>
        </p:txBody>
      </p:sp>
      <p:sp>
        <p:nvSpPr>
          <p:cNvPr id="383" name="Google Shape;383;p28"/>
          <p:cNvSpPr txBox="1"/>
          <p:nvPr>
            <p:ph idx="1" type="body"/>
          </p:nvPr>
        </p:nvSpPr>
        <p:spPr>
          <a:xfrm>
            <a:off x="1303800" y="1465375"/>
            <a:ext cx="7030500" cy="2541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rgbClr val="FFFFFF"/>
                </a:solidFill>
              </a:rPr>
              <a:t>We should focus on </a:t>
            </a:r>
            <a:r>
              <a:rPr b="1" lang="en" sz="2000">
                <a:solidFill>
                  <a:srgbClr val="F4CCCC"/>
                </a:solidFill>
              </a:rPr>
              <a:t>reducing</a:t>
            </a:r>
            <a:r>
              <a:rPr b="1" lang="en" sz="2000">
                <a:solidFill>
                  <a:srgbClr val="FFFFFF"/>
                </a:solidFill>
              </a:rPr>
              <a:t> rates of </a:t>
            </a:r>
            <a:r>
              <a:rPr b="1" lang="en" sz="2000">
                <a:solidFill>
                  <a:srgbClr val="F4CCCC"/>
                </a:solidFill>
              </a:rPr>
              <a:t>chronic absenteeism and dropping out</a:t>
            </a:r>
            <a:r>
              <a:rPr b="1" lang="en" sz="2000">
                <a:solidFill>
                  <a:srgbClr val="FFFFFF"/>
                </a:solidFill>
              </a:rPr>
              <a:t> to boost voter turnout.</a:t>
            </a:r>
            <a:endParaRPr b="1" sz="2000">
              <a:solidFill>
                <a:srgbClr val="FFFFFF"/>
              </a:solidFill>
            </a:endParaRPr>
          </a:p>
          <a:p>
            <a:pPr indent="0" lvl="0" marL="0" rtl="0" algn="ctr">
              <a:lnSpc>
                <a:spcPct val="100000"/>
              </a:lnSpc>
              <a:spcBef>
                <a:spcPts val="0"/>
              </a:spcBef>
              <a:spcAft>
                <a:spcPts val="0"/>
              </a:spcAft>
              <a:buNone/>
            </a:pPr>
            <a:r>
              <a:t/>
            </a:r>
            <a:endParaRPr b="1" sz="2000">
              <a:solidFill>
                <a:srgbClr val="FFFFFF"/>
              </a:solidFill>
            </a:endParaRPr>
          </a:p>
          <a:p>
            <a:pPr indent="-355600" lvl="0" marL="457200" rtl="0" algn="l">
              <a:spcBef>
                <a:spcPts val="1200"/>
              </a:spcBef>
              <a:spcAft>
                <a:spcPts val="0"/>
              </a:spcAft>
              <a:buClr>
                <a:schemeClr val="lt2"/>
              </a:buClr>
              <a:buSzPts val="2000"/>
              <a:buChar char="-"/>
            </a:pPr>
            <a:r>
              <a:rPr b="1" lang="en" sz="2000">
                <a:solidFill>
                  <a:schemeClr val="lt2"/>
                </a:solidFill>
              </a:rPr>
              <a:t>Possible explanations</a:t>
            </a:r>
            <a:endParaRPr b="1" sz="2000">
              <a:solidFill>
                <a:schemeClr val="lt2"/>
              </a:solidFill>
            </a:endParaRPr>
          </a:p>
          <a:p>
            <a:pPr indent="-355600" lvl="1" marL="914400" rtl="0" algn="l">
              <a:spcBef>
                <a:spcPts val="0"/>
              </a:spcBef>
              <a:spcAft>
                <a:spcPts val="0"/>
              </a:spcAft>
              <a:buClr>
                <a:srgbClr val="FFFFFF"/>
              </a:buClr>
              <a:buSzPts val="2000"/>
              <a:buChar char="-"/>
            </a:pPr>
            <a:r>
              <a:rPr lang="en" sz="2000">
                <a:solidFill>
                  <a:srgbClr val="FFFFFF"/>
                </a:solidFill>
              </a:rPr>
              <a:t>Positive environment/reinforcement</a:t>
            </a:r>
            <a:endParaRPr sz="2000">
              <a:solidFill>
                <a:srgbClr val="FFFFFF"/>
              </a:solidFill>
            </a:endParaRPr>
          </a:p>
          <a:p>
            <a:pPr indent="-355600" lvl="1" marL="914400" rtl="0" algn="l">
              <a:spcBef>
                <a:spcPts val="0"/>
              </a:spcBef>
              <a:spcAft>
                <a:spcPts val="0"/>
              </a:spcAft>
              <a:buClr>
                <a:srgbClr val="FFFFFF"/>
              </a:buClr>
              <a:buSzPts val="2000"/>
              <a:buChar char="-"/>
            </a:pPr>
            <a:r>
              <a:rPr lang="en" sz="2000">
                <a:solidFill>
                  <a:srgbClr val="FFFFFF"/>
                </a:solidFill>
              </a:rPr>
              <a:t>Student government elections</a:t>
            </a:r>
            <a:endParaRPr sz="2000">
              <a:solidFill>
                <a:srgbClr val="FFFFFF"/>
              </a:solidFill>
            </a:endParaRPr>
          </a:p>
          <a:p>
            <a:pPr indent="-355600" lvl="1" marL="914400" rtl="0" algn="l">
              <a:spcBef>
                <a:spcPts val="0"/>
              </a:spcBef>
              <a:spcAft>
                <a:spcPts val="0"/>
              </a:spcAft>
              <a:buClr>
                <a:srgbClr val="FFFFFF"/>
              </a:buClr>
              <a:buSzPts val="2000"/>
              <a:buChar char="-"/>
            </a:pPr>
            <a:r>
              <a:rPr lang="en" sz="2000">
                <a:solidFill>
                  <a:srgbClr val="FFFFFF"/>
                </a:solidFill>
              </a:rPr>
              <a:t>Exposure to current events and civic engagement</a:t>
            </a:r>
            <a:endParaRPr sz="2000">
              <a:solidFill>
                <a:srgbClr val="FFFFFF"/>
              </a:solidFill>
            </a:endParaRPr>
          </a:p>
          <a:p>
            <a:pPr indent="-355600" lvl="1" marL="914400" rtl="0" algn="l">
              <a:spcBef>
                <a:spcPts val="0"/>
              </a:spcBef>
              <a:spcAft>
                <a:spcPts val="0"/>
              </a:spcAft>
              <a:buClr>
                <a:srgbClr val="FFFFFF"/>
              </a:buClr>
              <a:buSzPts val="2000"/>
              <a:buChar char="-"/>
            </a:pPr>
            <a:r>
              <a:rPr lang="en" sz="2000">
                <a:solidFill>
                  <a:srgbClr val="FFFFFF"/>
                </a:solidFill>
              </a:rPr>
              <a:t>Environment to question/discuss beliefs</a:t>
            </a:r>
            <a:endParaRPr sz="20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Google Shape;388;p2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Cluster Analysis Results</a:t>
            </a:r>
            <a:endParaRPr/>
          </a:p>
        </p:txBody>
      </p:sp>
      <p:sp>
        <p:nvSpPr>
          <p:cNvPr id="389" name="Google Shape;389;p29"/>
          <p:cNvSpPr/>
          <p:nvPr/>
        </p:nvSpPr>
        <p:spPr>
          <a:xfrm>
            <a:off x="999800" y="1518034"/>
            <a:ext cx="1879200" cy="1457400"/>
          </a:xfrm>
          <a:prstGeom prst="roundRect">
            <a:avLst>
              <a:gd fmla="val 16667" name="adj"/>
            </a:avLst>
          </a:prstGeom>
          <a:solidFill>
            <a:srgbClr val="F4CCCC"/>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434343"/>
                </a:solidFill>
                <a:latin typeface="Nunito"/>
                <a:ea typeface="Nunito"/>
                <a:cs typeface="Nunito"/>
                <a:sym typeface="Nunito"/>
              </a:rPr>
              <a:t>Patterson Park N, E </a:t>
            </a:r>
            <a:endParaRPr/>
          </a:p>
        </p:txBody>
      </p:sp>
      <p:sp>
        <p:nvSpPr>
          <p:cNvPr id="390" name="Google Shape;390;p29"/>
          <p:cNvSpPr/>
          <p:nvPr/>
        </p:nvSpPr>
        <p:spPr>
          <a:xfrm>
            <a:off x="3657688" y="1518034"/>
            <a:ext cx="1879200" cy="1457400"/>
          </a:xfrm>
          <a:prstGeom prst="roundRect">
            <a:avLst>
              <a:gd fmla="val 16667" name="adj"/>
            </a:avLst>
          </a:prstGeom>
          <a:solidFill>
            <a:srgbClr val="FFF2CC"/>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434343"/>
                </a:solidFill>
                <a:latin typeface="Nunito"/>
                <a:ea typeface="Nunito"/>
                <a:cs typeface="Nunito"/>
                <a:sym typeface="Nunito"/>
              </a:rPr>
              <a:t>Howard Park / </a:t>
            </a:r>
            <a:endParaRPr b="1" sz="2000">
              <a:solidFill>
                <a:srgbClr val="434343"/>
              </a:solidFill>
              <a:latin typeface="Nunito"/>
              <a:ea typeface="Nunito"/>
              <a:cs typeface="Nunito"/>
              <a:sym typeface="Nunito"/>
            </a:endParaRPr>
          </a:p>
          <a:p>
            <a:pPr indent="0" lvl="0" marL="0" rtl="0" algn="ctr">
              <a:lnSpc>
                <a:spcPct val="115000"/>
              </a:lnSpc>
              <a:spcBef>
                <a:spcPts val="0"/>
              </a:spcBef>
              <a:spcAft>
                <a:spcPts val="0"/>
              </a:spcAft>
              <a:buNone/>
            </a:pPr>
            <a:r>
              <a:rPr b="1" lang="en" sz="2000">
                <a:solidFill>
                  <a:srgbClr val="434343"/>
                </a:solidFill>
                <a:latin typeface="Nunito"/>
                <a:ea typeface="Nunito"/>
                <a:cs typeface="Nunito"/>
                <a:sym typeface="Nunito"/>
              </a:rPr>
              <a:t>W Arlington</a:t>
            </a:r>
            <a:endParaRPr/>
          </a:p>
        </p:txBody>
      </p:sp>
      <p:sp>
        <p:nvSpPr>
          <p:cNvPr id="391" name="Google Shape;391;p29"/>
          <p:cNvSpPr/>
          <p:nvPr/>
        </p:nvSpPr>
        <p:spPr>
          <a:xfrm>
            <a:off x="6315575" y="1518034"/>
            <a:ext cx="1879200" cy="14574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434343"/>
                </a:solidFill>
                <a:latin typeface="Nunito"/>
                <a:ea typeface="Nunito"/>
                <a:cs typeface="Nunito"/>
                <a:sym typeface="Nunito"/>
              </a:rPr>
              <a:t>Mt. Washington / Cold Spring</a:t>
            </a:r>
            <a:endParaRPr/>
          </a:p>
        </p:txBody>
      </p:sp>
      <p:sp>
        <p:nvSpPr>
          <p:cNvPr id="392" name="Google Shape;392;p29"/>
          <p:cNvSpPr txBox="1"/>
          <p:nvPr/>
        </p:nvSpPr>
        <p:spPr>
          <a:xfrm>
            <a:off x="674550" y="3216459"/>
            <a:ext cx="2360700" cy="1168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700">
                <a:solidFill>
                  <a:srgbClr val="434343"/>
                </a:solidFill>
                <a:latin typeface="Nunito"/>
                <a:ea typeface="Nunito"/>
                <a:cs typeface="Nunito"/>
                <a:sym typeface="Nunito"/>
              </a:rPr>
              <a:t>Lowest</a:t>
            </a:r>
            <a:r>
              <a:rPr lang="en" sz="1700">
                <a:solidFill>
                  <a:srgbClr val="434343"/>
                </a:solidFill>
                <a:latin typeface="Nunito"/>
                <a:ea typeface="Nunito"/>
                <a:cs typeface="Nunito"/>
                <a:sym typeface="Nunito"/>
              </a:rPr>
              <a:t> Voter Turnout</a:t>
            </a:r>
            <a:br>
              <a:rPr lang="en" sz="1700">
                <a:solidFill>
                  <a:srgbClr val="434343"/>
                </a:solidFill>
                <a:latin typeface="Nunito"/>
                <a:ea typeface="Nunito"/>
                <a:cs typeface="Nunito"/>
                <a:sym typeface="Nunito"/>
              </a:rPr>
            </a:br>
            <a:r>
              <a:rPr b="1" lang="en" sz="1700">
                <a:solidFill>
                  <a:srgbClr val="434343"/>
                </a:solidFill>
                <a:latin typeface="Nunito"/>
                <a:ea typeface="Nunito"/>
                <a:cs typeface="Nunito"/>
                <a:sym typeface="Nunito"/>
              </a:rPr>
              <a:t>Highest</a:t>
            </a:r>
            <a:r>
              <a:rPr lang="en" sz="1700">
                <a:solidFill>
                  <a:srgbClr val="434343"/>
                </a:solidFill>
                <a:latin typeface="Nunito"/>
                <a:ea typeface="Nunito"/>
                <a:cs typeface="Nunito"/>
                <a:sym typeface="Nunito"/>
              </a:rPr>
              <a:t> Absence</a:t>
            </a:r>
            <a:endParaRPr sz="1700">
              <a:latin typeface="Nunito"/>
              <a:ea typeface="Nunito"/>
              <a:cs typeface="Nunito"/>
              <a:sym typeface="Nunito"/>
            </a:endParaRPr>
          </a:p>
        </p:txBody>
      </p:sp>
      <p:sp>
        <p:nvSpPr>
          <p:cNvPr id="393" name="Google Shape;393;p29"/>
          <p:cNvSpPr txBox="1"/>
          <p:nvPr/>
        </p:nvSpPr>
        <p:spPr>
          <a:xfrm>
            <a:off x="6018650" y="3216459"/>
            <a:ext cx="2569800" cy="1168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700">
                <a:solidFill>
                  <a:srgbClr val="434343"/>
                </a:solidFill>
                <a:latin typeface="Nunito"/>
                <a:ea typeface="Nunito"/>
                <a:cs typeface="Nunito"/>
                <a:sym typeface="Nunito"/>
              </a:rPr>
              <a:t>Highest</a:t>
            </a:r>
            <a:r>
              <a:rPr lang="en" sz="1700">
                <a:solidFill>
                  <a:srgbClr val="434343"/>
                </a:solidFill>
                <a:latin typeface="Nunito"/>
                <a:ea typeface="Nunito"/>
                <a:cs typeface="Nunito"/>
                <a:sym typeface="Nunito"/>
              </a:rPr>
              <a:t> Voter Turnout</a:t>
            </a:r>
            <a:endParaRPr sz="1700">
              <a:solidFill>
                <a:srgbClr val="434343"/>
              </a:solidFill>
              <a:latin typeface="Nunito"/>
              <a:ea typeface="Nunito"/>
              <a:cs typeface="Nunito"/>
              <a:sym typeface="Nunito"/>
            </a:endParaRPr>
          </a:p>
          <a:p>
            <a:pPr indent="0" lvl="0" marL="0" rtl="0" algn="ctr">
              <a:lnSpc>
                <a:spcPct val="115000"/>
              </a:lnSpc>
              <a:spcBef>
                <a:spcPts val="0"/>
              </a:spcBef>
              <a:spcAft>
                <a:spcPts val="0"/>
              </a:spcAft>
              <a:buNone/>
            </a:pPr>
            <a:r>
              <a:rPr b="1" lang="en" sz="1700">
                <a:solidFill>
                  <a:srgbClr val="434343"/>
                </a:solidFill>
                <a:latin typeface="Nunito"/>
                <a:ea typeface="Nunito"/>
                <a:cs typeface="Nunito"/>
                <a:sym typeface="Nunito"/>
              </a:rPr>
              <a:t>Lowest</a:t>
            </a:r>
            <a:r>
              <a:rPr lang="en" sz="1700">
                <a:solidFill>
                  <a:srgbClr val="434343"/>
                </a:solidFill>
                <a:latin typeface="Nunito"/>
                <a:ea typeface="Nunito"/>
                <a:cs typeface="Nunito"/>
                <a:sym typeface="Nunito"/>
              </a:rPr>
              <a:t> Absence Rates</a:t>
            </a:r>
            <a:endParaRPr sz="1700">
              <a:latin typeface="Nunito"/>
              <a:ea typeface="Nunito"/>
              <a:cs typeface="Nunito"/>
              <a:sym typeface="Nunito"/>
            </a:endParaRPr>
          </a:p>
        </p:txBody>
      </p:sp>
      <p:sp>
        <p:nvSpPr>
          <p:cNvPr id="394" name="Google Shape;394;p29"/>
          <p:cNvSpPr txBox="1"/>
          <p:nvPr/>
        </p:nvSpPr>
        <p:spPr>
          <a:xfrm>
            <a:off x="3424888" y="3216459"/>
            <a:ext cx="2360700" cy="1168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700">
                <a:solidFill>
                  <a:srgbClr val="434343"/>
                </a:solidFill>
                <a:latin typeface="Nunito"/>
                <a:ea typeface="Nunito"/>
                <a:cs typeface="Nunito"/>
                <a:sym typeface="Nunito"/>
              </a:rPr>
              <a:t>Average</a:t>
            </a:r>
            <a:r>
              <a:rPr lang="en" sz="1700">
                <a:solidFill>
                  <a:srgbClr val="434343"/>
                </a:solidFill>
                <a:latin typeface="Nunito"/>
                <a:ea typeface="Nunito"/>
                <a:cs typeface="Nunito"/>
                <a:sym typeface="Nunito"/>
              </a:rPr>
              <a:t> Voter Turnout</a:t>
            </a:r>
            <a:br>
              <a:rPr lang="en" sz="1700">
                <a:solidFill>
                  <a:srgbClr val="434343"/>
                </a:solidFill>
                <a:latin typeface="Nunito"/>
                <a:ea typeface="Nunito"/>
                <a:cs typeface="Nunito"/>
                <a:sym typeface="Nunito"/>
              </a:rPr>
            </a:br>
            <a:r>
              <a:rPr lang="en" sz="1700">
                <a:solidFill>
                  <a:srgbClr val="434343"/>
                </a:solidFill>
                <a:latin typeface="Nunito"/>
                <a:ea typeface="Nunito"/>
                <a:cs typeface="Nunito"/>
                <a:sym typeface="Nunito"/>
              </a:rPr>
              <a:t>Average Absence</a:t>
            </a:r>
            <a:endParaRPr sz="1700">
              <a:latin typeface="Nunito"/>
              <a:ea typeface="Nunito"/>
              <a:cs typeface="Nunito"/>
              <a:sym typeface="Nuni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Google Shape;399;p3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Cluster Analysis Results</a:t>
            </a:r>
            <a:endParaRPr/>
          </a:p>
        </p:txBody>
      </p:sp>
      <p:sp>
        <p:nvSpPr>
          <p:cNvPr id="400" name="Google Shape;400;p30"/>
          <p:cNvSpPr/>
          <p:nvPr/>
        </p:nvSpPr>
        <p:spPr>
          <a:xfrm>
            <a:off x="2532200" y="2752150"/>
            <a:ext cx="1361100" cy="156600"/>
          </a:xfrm>
          <a:prstGeom prst="rect">
            <a:avLst/>
          </a:prstGeom>
          <a:gradFill>
            <a:gsLst>
              <a:gs pos="0">
                <a:srgbClr val="F4CCCC"/>
              </a:gs>
              <a:gs pos="100000">
                <a:schemeClr val="accent4"/>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0"/>
          <p:cNvSpPr/>
          <p:nvPr/>
        </p:nvSpPr>
        <p:spPr>
          <a:xfrm>
            <a:off x="6507388" y="2719950"/>
            <a:ext cx="1494300" cy="156600"/>
          </a:xfrm>
          <a:prstGeom prst="rect">
            <a:avLst/>
          </a:prstGeom>
          <a:gradFill>
            <a:gsLst>
              <a:gs pos="0">
                <a:srgbClr val="F4CCCC"/>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0"/>
          <p:cNvSpPr txBox="1"/>
          <p:nvPr/>
        </p:nvSpPr>
        <p:spPr>
          <a:xfrm>
            <a:off x="4312825" y="2039100"/>
            <a:ext cx="15057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Nunito"/>
                <a:ea typeface="Nunito"/>
                <a:cs typeface="Nunito"/>
                <a:sym typeface="Nunito"/>
              </a:rPr>
              <a:t>Voter Turnout</a:t>
            </a:r>
            <a:endParaRPr sz="1500">
              <a:latin typeface="Nunito"/>
              <a:ea typeface="Nunito"/>
              <a:cs typeface="Nunito"/>
              <a:sym typeface="Nunito"/>
            </a:endParaRPr>
          </a:p>
        </p:txBody>
      </p:sp>
      <p:sp>
        <p:nvSpPr>
          <p:cNvPr id="403" name="Google Shape;403;p30"/>
          <p:cNvSpPr txBox="1"/>
          <p:nvPr/>
        </p:nvSpPr>
        <p:spPr>
          <a:xfrm>
            <a:off x="6501700" y="2006888"/>
            <a:ext cx="15057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Nunito"/>
                <a:ea typeface="Nunito"/>
                <a:cs typeface="Nunito"/>
                <a:sym typeface="Nunito"/>
              </a:rPr>
              <a:t>Dropout Rates</a:t>
            </a:r>
            <a:endParaRPr sz="1500">
              <a:latin typeface="Nunito"/>
              <a:ea typeface="Nunito"/>
              <a:cs typeface="Nunito"/>
              <a:sym typeface="Nunito"/>
            </a:endParaRPr>
          </a:p>
        </p:txBody>
      </p:sp>
      <p:sp>
        <p:nvSpPr>
          <p:cNvPr id="404" name="Google Shape;404;p30"/>
          <p:cNvSpPr txBox="1"/>
          <p:nvPr/>
        </p:nvSpPr>
        <p:spPr>
          <a:xfrm>
            <a:off x="2459900" y="2039100"/>
            <a:ext cx="15057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Nunito"/>
                <a:ea typeface="Nunito"/>
                <a:cs typeface="Nunito"/>
                <a:sym typeface="Nunito"/>
              </a:rPr>
              <a:t>Absence Rates</a:t>
            </a:r>
            <a:endParaRPr sz="1500">
              <a:latin typeface="Nunito"/>
              <a:ea typeface="Nunito"/>
              <a:cs typeface="Nunito"/>
              <a:sym typeface="Nunito"/>
            </a:endParaRPr>
          </a:p>
        </p:txBody>
      </p:sp>
      <p:sp>
        <p:nvSpPr>
          <p:cNvPr id="405" name="Google Shape;405;p30"/>
          <p:cNvSpPr/>
          <p:nvPr/>
        </p:nvSpPr>
        <p:spPr>
          <a:xfrm>
            <a:off x="2532200" y="3133150"/>
            <a:ext cx="1361100" cy="156600"/>
          </a:xfrm>
          <a:prstGeom prst="rect">
            <a:avLst/>
          </a:prstGeom>
          <a:gradFill>
            <a:gsLst>
              <a:gs pos="0">
                <a:srgbClr val="F4CCCC"/>
              </a:gs>
              <a:gs pos="100000">
                <a:schemeClr val="accent4"/>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a:off x="2532200" y="3514150"/>
            <a:ext cx="1361100" cy="156600"/>
          </a:xfrm>
          <a:prstGeom prst="rect">
            <a:avLst/>
          </a:prstGeom>
          <a:gradFill>
            <a:gsLst>
              <a:gs pos="0">
                <a:srgbClr val="F4CCCC"/>
              </a:gs>
              <a:gs pos="100000">
                <a:schemeClr val="accent4"/>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a:off x="4351825" y="2752150"/>
            <a:ext cx="1361100" cy="156600"/>
          </a:xfrm>
          <a:prstGeom prst="rect">
            <a:avLst/>
          </a:prstGeom>
          <a:gradFill>
            <a:gsLst>
              <a:gs pos="0">
                <a:srgbClr val="F4CCCC"/>
              </a:gs>
              <a:gs pos="100000">
                <a:schemeClr val="accent4"/>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a:off x="4351825" y="3133150"/>
            <a:ext cx="1361100" cy="156600"/>
          </a:xfrm>
          <a:prstGeom prst="rect">
            <a:avLst/>
          </a:prstGeom>
          <a:gradFill>
            <a:gsLst>
              <a:gs pos="0">
                <a:srgbClr val="F4CCCC"/>
              </a:gs>
              <a:gs pos="100000">
                <a:schemeClr val="accent4"/>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4351825" y="3514150"/>
            <a:ext cx="1361100" cy="156600"/>
          </a:xfrm>
          <a:prstGeom prst="rect">
            <a:avLst/>
          </a:prstGeom>
          <a:gradFill>
            <a:gsLst>
              <a:gs pos="0">
                <a:srgbClr val="F4CCCC"/>
              </a:gs>
              <a:gs pos="100000">
                <a:schemeClr val="accent4"/>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6507388" y="3100950"/>
            <a:ext cx="1494300" cy="156600"/>
          </a:xfrm>
          <a:prstGeom prst="rect">
            <a:avLst/>
          </a:prstGeom>
          <a:gradFill>
            <a:gsLst>
              <a:gs pos="0">
                <a:srgbClr val="F4CCCC"/>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a:off x="6507388" y="3481950"/>
            <a:ext cx="1494300" cy="156600"/>
          </a:xfrm>
          <a:prstGeom prst="rect">
            <a:avLst/>
          </a:prstGeom>
          <a:gradFill>
            <a:gsLst>
              <a:gs pos="0">
                <a:srgbClr val="F4CCCC"/>
              </a:gs>
              <a:gs pos="100000">
                <a:schemeClr val="accent4"/>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2" name="Google Shape;412;p30"/>
          <p:cNvCxnSpPr>
            <a:stCxn id="407" idx="0"/>
            <a:endCxn id="409" idx="2"/>
          </p:cNvCxnSpPr>
          <p:nvPr/>
        </p:nvCxnSpPr>
        <p:spPr>
          <a:xfrm>
            <a:off x="5032375" y="2752150"/>
            <a:ext cx="0" cy="918600"/>
          </a:xfrm>
          <a:prstGeom prst="straightConnector1">
            <a:avLst/>
          </a:prstGeom>
          <a:noFill/>
          <a:ln cap="flat" cmpd="sng" w="9525">
            <a:solidFill>
              <a:schemeClr val="dk2"/>
            </a:solidFill>
            <a:prstDash val="solid"/>
            <a:round/>
            <a:headEnd len="med" w="med" type="none"/>
            <a:tailEnd len="med" w="med" type="none"/>
          </a:ln>
        </p:spPr>
      </p:cxnSp>
      <p:cxnSp>
        <p:nvCxnSpPr>
          <p:cNvPr id="413" name="Google Shape;413;p30"/>
          <p:cNvCxnSpPr>
            <a:stCxn id="401" idx="0"/>
            <a:endCxn id="411" idx="2"/>
          </p:cNvCxnSpPr>
          <p:nvPr/>
        </p:nvCxnSpPr>
        <p:spPr>
          <a:xfrm>
            <a:off x="7254538" y="2719950"/>
            <a:ext cx="0" cy="918600"/>
          </a:xfrm>
          <a:prstGeom prst="straightConnector1">
            <a:avLst/>
          </a:prstGeom>
          <a:noFill/>
          <a:ln cap="flat" cmpd="sng" w="9525">
            <a:solidFill>
              <a:schemeClr val="dk2"/>
            </a:solidFill>
            <a:prstDash val="solid"/>
            <a:round/>
            <a:headEnd len="med" w="med" type="none"/>
            <a:tailEnd len="med" w="med" type="none"/>
          </a:ln>
        </p:spPr>
      </p:cxnSp>
      <p:sp>
        <p:nvSpPr>
          <p:cNvPr id="414" name="Google Shape;414;p30"/>
          <p:cNvSpPr txBox="1"/>
          <p:nvPr/>
        </p:nvSpPr>
        <p:spPr>
          <a:xfrm>
            <a:off x="404013" y="2601646"/>
            <a:ext cx="15057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Nunito"/>
                <a:ea typeface="Nunito"/>
                <a:cs typeface="Nunito"/>
                <a:sym typeface="Nunito"/>
              </a:rPr>
              <a:t>Patterson Park</a:t>
            </a:r>
            <a:endParaRPr sz="1500">
              <a:latin typeface="Nunito"/>
              <a:ea typeface="Nunito"/>
              <a:cs typeface="Nunito"/>
              <a:sym typeface="Nunito"/>
            </a:endParaRPr>
          </a:p>
        </p:txBody>
      </p:sp>
      <p:sp>
        <p:nvSpPr>
          <p:cNvPr id="415" name="Google Shape;415;p30"/>
          <p:cNvSpPr txBox="1"/>
          <p:nvPr/>
        </p:nvSpPr>
        <p:spPr>
          <a:xfrm>
            <a:off x="404013" y="3016683"/>
            <a:ext cx="15057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Nunito"/>
                <a:ea typeface="Nunito"/>
                <a:cs typeface="Nunito"/>
                <a:sym typeface="Nunito"/>
              </a:rPr>
              <a:t>Howard Park</a:t>
            </a:r>
            <a:endParaRPr sz="1500">
              <a:latin typeface="Nunito"/>
              <a:ea typeface="Nunito"/>
              <a:cs typeface="Nunito"/>
              <a:sym typeface="Nunito"/>
            </a:endParaRPr>
          </a:p>
        </p:txBody>
      </p:sp>
      <p:sp>
        <p:nvSpPr>
          <p:cNvPr id="416" name="Google Shape;416;p30"/>
          <p:cNvSpPr txBox="1"/>
          <p:nvPr/>
        </p:nvSpPr>
        <p:spPr>
          <a:xfrm>
            <a:off x="404013" y="3435646"/>
            <a:ext cx="16722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Nunito"/>
                <a:ea typeface="Nunito"/>
                <a:cs typeface="Nunito"/>
                <a:sym typeface="Nunito"/>
              </a:rPr>
              <a:t>Mt Washington</a:t>
            </a:r>
            <a:endParaRPr sz="1500">
              <a:latin typeface="Nunito"/>
              <a:ea typeface="Nunito"/>
              <a:cs typeface="Nunito"/>
              <a:sym typeface="Nunito"/>
            </a:endParaRPr>
          </a:p>
        </p:txBody>
      </p:sp>
      <p:sp>
        <p:nvSpPr>
          <p:cNvPr id="417" name="Google Shape;417;p30"/>
          <p:cNvSpPr/>
          <p:nvPr/>
        </p:nvSpPr>
        <p:spPr>
          <a:xfrm>
            <a:off x="3532350" y="2685229"/>
            <a:ext cx="277200" cy="27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a:off x="7330750" y="2628937"/>
            <a:ext cx="277200" cy="27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0"/>
          <p:cNvSpPr/>
          <p:nvPr/>
        </p:nvSpPr>
        <p:spPr>
          <a:xfrm>
            <a:off x="4248038" y="2661137"/>
            <a:ext cx="277200" cy="27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0"/>
          <p:cNvSpPr/>
          <p:nvPr/>
        </p:nvSpPr>
        <p:spPr>
          <a:xfrm>
            <a:off x="3050059" y="3075712"/>
            <a:ext cx="277200" cy="27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a:off x="5206713" y="3075712"/>
            <a:ext cx="277200" cy="27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a:off x="7170588" y="3043404"/>
            <a:ext cx="277200" cy="27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a:off x="5624113" y="3456712"/>
            <a:ext cx="277200" cy="27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0"/>
          <p:cNvSpPr/>
          <p:nvPr/>
        </p:nvSpPr>
        <p:spPr>
          <a:xfrm>
            <a:off x="7760338" y="3272112"/>
            <a:ext cx="277200" cy="27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0"/>
          <p:cNvSpPr txBox="1"/>
          <p:nvPr/>
        </p:nvSpPr>
        <p:spPr>
          <a:xfrm>
            <a:off x="3327250" y="1473500"/>
            <a:ext cx="4450500" cy="42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latin typeface="Nunito"/>
                <a:ea typeface="Nunito"/>
                <a:cs typeface="Nunito"/>
                <a:sym typeface="Nunito"/>
              </a:rPr>
              <a:t>Distribution of Metrics for Cluster Anchors</a:t>
            </a:r>
            <a:endParaRPr b="1" sz="1500">
              <a:latin typeface="Nunito"/>
              <a:ea typeface="Nunito"/>
              <a:cs typeface="Nunito"/>
              <a:sym typeface="Nunito"/>
            </a:endParaRPr>
          </a:p>
        </p:txBody>
      </p:sp>
      <p:sp>
        <p:nvSpPr>
          <p:cNvPr id="426" name="Google Shape;426;p30"/>
          <p:cNvSpPr/>
          <p:nvPr/>
        </p:nvSpPr>
        <p:spPr>
          <a:xfrm>
            <a:off x="2532200" y="3514150"/>
            <a:ext cx="875100" cy="156600"/>
          </a:xfrm>
          <a:prstGeom prst="rect">
            <a:avLst/>
          </a:prstGeom>
          <a:gradFill>
            <a:gsLst>
              <a:gs pos="0">
                <a:srgbClr val="F4CCCC"/>
              </a:gs>
              <a:gs pos="100000">
                <a:schemeClr val="accent4"/>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0"/>
          <p:cNvSpPr/>
          <p:nvPr/>
        </p:nvSpPr>
        <p:spPr>
          <a:xfrm>
            <a:off x="2459897" y="3435662"/>
            <a:ext cx="277200" cy="2715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8" name="Google Shape;428;p30"/>
          <p:cNvCxnSpPr>
            <a:stCxn id="400" idx="0"/>
            <a:endCxn id="406" idx="2"/>
          </p:cNvCxnSpPr>
          <p:nvPr/>
        </p:nvCxnSpPr>
        <p:spPr>
          <a:xfrm>
            <a:off x="3212750" y="2752150"/>
            <a:ext cx="0" cy="918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Google Shape;433;p31"/>
          <p:cNvSpPr txBox="1"/>
          <p:nvPr>
            <p:ph type="title"/>
          </p:nvPr>
        </p:nvSpPr>
        <p:spPr>
          <a:xfrm>
            <a:off x="1388550" y="351150"/>
            <a:ext cx="6366900" cy="63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Data Conclusion 2</a:t>
            </a:r>
            <a:endParaRPr sz="3000"/>
          </a:p>
        </p:txBody>
      </p:sp>
      <p:sp>
        <p:nvSpPr>
          <p:cNvPr id="434" name="Google Shape;434;p31"/>
          <p:cNvSpPr txBox="1"/>
          <p:nvPr>
            <p:ph idx="1" type="body"/>
          </p:nvPr>
        </p:nvSpPr>
        <p:spPr>
          <a:xfrm>
            <a:off x="807050" y="1269325"/>
            <a:ext cx="7227300" cy="1111200"/>
          </a:xfrm>
          <a:prstGeom prst="rect">
            <a:avLst/>
          </a:prstGeom>
        </p:spPr>
        <p:txBody>
          <a:bodyPr anchorCtr="0" anchor="t" bIns="91425" lIns="91425" spcFirstLastPara="1" rIns="91425" wrap="square" tIns="91425">
            <a:noAutofit/>
          </a:bodyPr>
          <a:lstStyle/>
          <a:p>
            <a:pPr indent="0" lvl="0" marL="457200" rtl="0" algn="ctr">
              <a:spcBef>
                <a:spcPts val="0"/>
              </a:spcBef>
              <a:spcAft>
                <a:spcPts val="0"/>
              </a:spcAft>
              <a:buNone/>
            </a:pPr>
            <a:r>
              <a:rPr i="1" lang="en" sz="2000"/>
              <a:t>“</a:t>
            </a:r>
            <a:r>
              <a:rPr i="1" lang="en" sz="2000"/>
              <a:t>Which Baltimore County areas should we prioritize our efforts towards?”</a:t>
            </a:r>
            <a:endParaRPr sz="2000">
              <a:solidFill>
                <a:srgbClr val="FFFFFF"/>
              </a:solidFill>
            </a:endParaRPr>
          </a:p>
          <a:p>
            <a:pPr indent="0" lvl="0" marL="457200" rtl="0" algn="ctr">
              <a:lnSpc>
                <a:spcPct val="115000"/>
              </a:lnSpc>
              <a:spcBef>
                <a:spcPts val="1600"/>
              </a:spcBef>
              <a:spcAft>
                <a:spcPts val="0"/>
              </a:spcAft>
              <a:buNone/>
            </a:pPr>
            <a:r>
              <a:rPr b="1" lang="en" sz="2600">
                <a:solidFill>
                  <a:srgbClr val="F4CCCC"/>
                </a:solidFill>
              </a:rPr>
              <a:t>Areas similar to Patterson Park, N E </a:t>
            </a:r>
            <a:r>
              <a:rPr lang="en" sz="2600">
                <a:solidFill>
                  <a:srgbClr val="FFFFFF"/>
                </a:solidFill>
              </a:rPr>
              <a:t>are part of a</a:t>
            </a:r>
            <a:r>
              <a:rPr lang="en" sz="2400">
                <a:solidFill>
                  <a:srgbClr val="FFFFFF"/>
                </a:solidFill>
              </a:rPr>
              <a:t> cluster of CSAs with the highest chronic absence and dropout rates and lowest voter turnouts.</a:t>
            </a:r>
            <a:endParaRPr sz="20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Notes from class on presentation</a:t>
            </a:r>
            <a:endParaRPr/>
          </a:p>
        </p:txBody>
      </p:sp>
      <p:sp>
        <p:nvSpPr>
          <p:cNvPr id="284" name="Google Shape;284;p1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000000"/>
                </a:solidFill>
                <a:latin typeface="Helvetica Neue"/>
                <a:ea typeface="Helvetica Neue"/>
                <a:cs typeface="Helvetica Neue"/>
                <a:sym typeface="Helvetica Neue"/>
              </a:rPr>
              <a:t>Most important </a:t>
            </a:r>
            <a:endParaRPr sz="900">
              <a:solidFill>
                <a:srgbClr val="000000"/>
              </a:solidFill>
              <a:latin typeface="Helvetica Neue"/>
              <a:ea typeface="Helvetica Neue"/>
              <a:cs typeface="Helvetica Neue"/>
              <a:sym typeface="Helvetica Neue"/>
            </a:endParaRPr>
          </a:p>
          <a:p>
            <a:pPr indent="-285750" lvl="0" marL="457200" rtl="0" algn="l">
              <a:spcBef>
                <a:spcPts val="1200"/>
              </a:spcBef>
              <a:spcAft>
                <a:spcPts val="0"/>
              </a:spcAft>
              <a:buClr>
                <a:srgbClr val="000000"/>
              </a:buClr>
              <a:buSzPts val="900"/>
              <a:buFont typeface="Helvetica Neue"/>
              <a:buChar char="●"/>
            </a:pPr>
            <a:r>
              <a:rPr lang="en" sz="900">
                <a:solidFill>
                  <a:srgbClr val="000000"/>
                </a:solidFill>
                <a:latin typeface="Helvetica Neue"/>
                <a:ea typeface="Helvetica Neue"/>
                <a:cs typeface="Helvetica Neue"/>
                <a:sym typeface="Helvetica Neue"/>
              </a:rPr>
              <a:t>Put this up front / hook within 1st 30 seconds</a:t>
            </a:r>
            <a:endParaRPr sz="900">
              <a:solidFill>
                <a:srgbClr val="000000"/>
              </a:solidFill>
              <a:latin typeface="Helvetica Neue"/>
              <a:ea typeface="Helvetica Neue"/>
              <a:cs typeface="Helvetica Neue"/>
              <a:sym typeface="Helvetica Neue"/>
            </a:endParaRPr>
          </a:p>
          <a:p>
            <a:pPr indent="-285750" lvl="0" marL="457200" rtl="0" algn="l">
              <a:spcBef>
                <a:spcPts val="0"/>
              </a:spcBef>
              <a:spcAft>
                <a:spcPts val="0"/>
              </a:spcAft>
              <a:buClr>
                <a:srgbClr val="000000"/>
              </a:buClr>
              <a:buSzPts val="900"/>
              <a:buFont typeface="Helvetica Neue"/>
              <a:buChar char="●"/>
            </a:pPr>
            <a:r>
              <a:rPr lang="en" sz="900">
                <a:solidFill>
                  <a:srgbClr val="000000"/>
                </a:solidFill>
                <a:latin typeface="Helvetica Neue"/>
                <a:ea typeface="Helvetica Neue"/>
                <a:cs typeface="Helvetica Neue"/>
                <a:sym typeface="Helvetica Neue"/>
              </a:rPr>
              <a:t>Put background later — need some context for why this is important</a:t>
            </a:r>
            <a:endParaRPr sz="900">
              <a:solidFill>
                <a:srgbClr val="000000"/>
              </a:solidFill>
              <a:latin typeface="Helvetica Neue"/>
              <a:ea typeface="Helvetica Neue"/>
              <a:cs typeface="Helvetica Neue"/>
              <a:sym typeface="Helvetica Neue"/>
            </a:endParaRPr>
          </a:p>
          <a:p>
            <a:pPr indent="-285750" lvl="0" marL="457200" rtl="0" algn="l">
              <a:spcBef>
                <a:spcPts val="0"/>
              </a:spcBef>
              <a:spcAft>
                <a:spcPts val="0"/>
              </a:spcAft>
              <a:buClr>
                <a:srgbClr val="000000"/>
              </a:buClr>
              <a:buSzPts val="900"/>
              <a:buFont typeface="Helvetica Neue"/>
              <a:buChar char="●"/>
            </a:pPr>
            <a:r>
              <a:rPr lang="en" sz="900">
                <a:solidFill>
                  <a:srgbClr val="000000"/>
                </a:solidFill>
                <a:latin typeface="Helvetica Neue"/>
                <a:ea typeface="Helvetica Neue"/>
                <a:cs typeface="Helvetica Neue"/>
                <a:sym typeface="Helvetica Neue"/>
              </a:rPr>
              <a:t>Why should people listen to you</a:t>
            </a:r>
            <a:endParaRPr sz="900">
              <a:solidFill>
                <a:srgbClr val="000000"/>
              </a:solidFill>
              <a:latin typeface="Helvetica Neue"/>
              <a:ea typeface="Helvetica Neue"/>
              <a:cs typeface="Helvetica Neue"/>
              <a:sym typeface="Helvetica Neue"/>
            </a:endParaRPr>
          </a:p>
          <a:p>
            <a:pPr indent="-285750" lvl="0" marL="457200" rtl="0" algn="l">
              <a:spcBef>
                <a:spcPts val="0"/>
              </a:spcBef>
              <a:spcAft>
                <a:spcPts val="0"/>
              </a:spcAft>
              <a:buClr>
                <a:srgbClr val="000000"/>
              </a:buClr>
              <a:buSzPts val="900"/>
              <a:buFont typeface="Helvetica Neue"/>
              <a:buChar char="●"/>
            </a:pPr>
            <a:r>
              <a:rPr lang="en" sz="900">
                <a:solidFill>
                  <a:srgbClr val="000000"/>
                </a:solidFill>
                <a:latin typeface="Helvetica Neue"/>
                <a:ea typeface="Helvetica Neue"/>
                <a:cs typeface="Helvetica Neue"/>
                <a:sym typeface="Helvetica Neue"/>
              </a:rPr>
              <a:t>Then support with sources, metrics, graphs, visualizations</a:t>
            </a:r>
            <a:endParaRPr sz="900">
              <a:solidFill>
                <a:srgbClr val="000000"/>
              </a:solidFill>
              <a:latin typeface="Helvetica Neue"/>
              <a:ea typeface="Helvetica Neue"/>
              <a:cs typeface="Helvetica Neue"/>
              <a:sym typeface="Helvetica Neue"/>
            </a:endParaRPr>
          </a:p>
          <a:p>
            <a:pPr indent="-285750" lvl="1" marL="914400" rtl="0" algn="l">
              <a:spcBef>
                <a:spcPts val="0"/>
              </a:spcBef>
              <a:spcAft>
                <a:spcPts val="0"/>
              </a:spcAft>
              <a:buClr>
                <a:srgbClr val="000000"/>
              </a:buClr>
              <a:buSzPts val="900"/>
              <a:buFont typeface="Helvetica Neue"/>
              <a:buChar char="○"/>
            </a:pPr>
            <a:r>
              <a:rPr lang="en" sz="900">
                <a:solidFill>
                  <a:srgbClr val="000000"/>
                </a:solidFill>
                <a:latin typeface="Helvetica Neue"/>
                <a:ea typeface="Helvetica Neue"/>
                <a:cs typeface="Helvetica Neue"/>
                <a:sym typeface="Helvetica Neue"/>
              </a:rPr>
              <a:t>Tell us a little bit about why you chose to do certain data transformations/processing</a:t>
            </a:r>
            <a:endParaRPr sz="900">
              <a:solidFill>
                <a:srgbClr val="000000"/>
              </a:solidFill>
              <a:latin typeface="Helvetica Neue"/>
              <a:ea typeface="Helvetica Neue"/>
              <a:cs typeface="Helvetica Neue"/>
              <a:sym typeface="Helvetica Neue"/>
            </a:endParaRPr>
          </a:p>
          <a:p>
            <a:pPr indent="-285750" lvl="1" marL="914400" rtl="0" algn="l">
              <a:spcBef>
                <a:spcPts val="0"/>
              </a:spcBef>
              <a:spcAft>
                <a:spcPts val="0"/>
              </a:spcAft>
              <a:buClr>
                <a:srgbClr val="000000"/>
              </a:buClr>
              <a:buSzPts val="900"/>
              <a:buFont typeface="Helvetica Neue"/>
              <a:buChar char="○"/>
            </a:pPr>
            <a:r>
              <a:rPr lang="en" sz="900">
                <a:solidFill>
                  <a:srgbClr val="000000"/>
                </a:solidFill>
                <a:latin typeface="Helvetica Neue"/>
                <a:ea typeface="Helvetica Neue"/>
                <a:cs typeface="Helvetica Neue"/>
                <a:sym typeface="Helvetica Neue"/>
              </a:rPr>
              <a:t>Think about what you want people to get from the data; highlight the specific things to focus on</a:t>
            </a:r>
            <a:endParaRPr sz="900">
              <a:solidFill>
                <a:srgbClr val="000000"/>
              </a:solidFill>
              <a:latin typeface="Helvetica Neue"/>
              <a:ea typeface="Helvetica Neue"/>
              <a:cs typeface="Helvetica Neue"/>
              <a:sym typeface="Helvetica Neue"/>
            </a:endParaRPr>
          </a:p>
          <a:p>
            <a:pPr indent="-285750" lvl="0" marL="457200" rtl="0" algn="l">
              <a:spcBef>
                <a:spcPts val="0"/>
              </a:spcBef>
              <a:spcAft>
                <a:spcPts val="0"/>
              </a:spcAft>
              <a:buClr>
                <a:srgbClr val="000000"/>
              </a:buClr>
              <a:buSzPts val="900"/>
              <a:buFont typeface="Helvetica Neue"/>
              <a:buChar char="●"/>
            </a:pPr>
            <a:r>
              <a:rPr lang="en" sz="900">
                <a:solidFill>
                  <a:srgbClr val="000000"/>
                </a:solidFill>
                <a:latin typeface="Helvetica Neue"/>
                <a:ea typeface="Helvetica Neue"/>
                <a:cs typeface="Helvetica Neue"/>
                <a:sym typeface="Helvetica Neue"/>
              </a:rPr>
              <a:t>Make sure to add a call-to-action about the business answer</a:t>
            </a:r>
            <a:endParaRPr sz="900">
              <a:solidFill>
                <a:srgbClr val="000000"/>
              </a:solidFill>
              <a:latin typeface="Helvetica Neue"/>
              <a:ea typeface="Helvetica Neue"/>
              <a:cs typeface="Helvetica Neue"/>
              <a:sym typeface="Helvetica Neue"/>
            </a:endParaRPr>
          </a:p>
          <a:p>
            <a:pPr indent="-285750" lvl="1" marL="914400" rtl="0" algn="l">
              <a:spcBef>
                <a:spcPts val="0"/>
              </a:spcBef>
              <a:spcAft>
                <a:spcPts val="0"/>
              </a:spcAft>
              <a:buClr>
                <a:srgbClr val="000000"/>
              </a:buClr>
              <a:buSzPts val="900"/>
              <a:buFont typeface="Helvetica Neue"/>
              <a:buChar char="○"/>
            </a:pPr>
            <a:r>
              <a:rPr lang="en" sz="900">
                <a:solidFill>
                  <a:srgbClr val="000000"/>
                </a:solidFill>
                <a:latin typeface="Helvetica Neue"/>
                <a:ea typeface="Helvetica Neue"/>
                <a:cs typeface="Helvetica Neue"/>
                <a:sym typeface="Helvetica Neue"/>
              </a:rPr>
              <a:t>Consider what your perspective is and who you are talking to</a:t>
            </a:r>
            <a:endParaRPr sz="900">
              <a:solidFill>
                <a:srgbClr val="000000"/>
              </a:solidFill>
              <a:latin typeface="Helvetica Neue"/>
              <a:ea typeface="Helvetica Neue"/>
              <a:cs typeface="Helvetica Neue"/>
              <a:sym typeface="Helvetica Neue"/>
            </a:endParaRPr>
          </a:p>
          <a:p>
            <a:pPr indent="-285750" lvl="0" marL="457200" rtl="0" algn="l">
              <a:spcBef>
                <a:spcPts val="0"/>
              </a:spcBef>
              <a:spcAft>
                <a:spcPts val="0"/>
              </a:spcAft>
              <a:buClr>
                <a:srgbClr val="000000"/>
              </a:buClr>
              <a:buSzPts val="900"/>
              <a:buFont typeface="Helvetica Neue"/>
              <a:buChar char="●"/>
            </a:pPr>
            <a:r>
              <a:rPr lang="en" sz="900">
                <a:solidFill>
                  <a:srgbClr val="000000"/>
                </a:solidFill>
                <a:latin typeface="Helvetica Neue"/>
                <a:ea typeface="Helvetica Neue"/>
                <a:cs typeface="Helvetica Neue"/>
                <a:sym typeface="Helvetica Neue"/>
              </a:rPr>
              <a:t>Can make specific bars a different color to highlight peaks, or add data labels</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a:p>
          <a:p>
            <a:pPr indent="0" lvl="0" marL="0" rtl="0" algn="l">
              <a:lnSpc>
                <a:spcPct val="100000"/>
              </a:lnSpc>
              <a:spcBef>
                <a:spcPts val="160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sz="900">
              <a:solidFill>
                <a:srgbClr val="000000"/>
              </a:solidFill>
              <a:latin typeface="Helvetica Neue"/>
              <a:ea typeface="Helvetica Neue"/>
              <a:cs typeface="Helvetica Neue"/>
              <a:sym typeface="Helvetica Neu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8" name="Shape 438"/>
        <p:cNvGrpSpPr/>
        <p:nvPr/>
      </p:nvGrpSpPr>
      <p:grpSpPr>
        <a:xfrm>
          <a:off x="0" y="0"/>
          <a:ext cx="0" cy="0"/>
          <a:chOff x="0" y="0"/>
          <a:chExt cx="0" cy="0"/>
        </a:xfrm>
      </p:grpSpPr>
      <p:pic>
        <p:nvPicPr>
          <p:cNvPr id="439" name="Google Shape;439;p32"/>
          <p:cNvPicPr preferRelativeResize="0"/>
          <p:nvPr/>
        </p:nvPicPr>
        <p:blipFill>
          <a:blip r:embed="rId3">
            <a:alphaModFix amt="78000"/>
          </a:blip>
          <a:stretch>
            <a:fillRect/>
          </a:stretch>
        </p:blipFill>
        <p:spPr>
          <a:xfrm>
            <a:off x="-2" y="0"/>
            <a:ext cx="9143996" cy="6453587"/>
          </a:xfrm>
          <a:prstGeom prst="rect">
            <a:avLst/>
          </a:prstGeom>
          <a:noFill/>
          <a:ln>
            <a:noFill/>
          </a:ln>
        </p:spPr>
      </p:pic>
      <p:sp>
        <p:nvSpPr>
          <p:cNvPr id="440" name="Google Shape;440;p32"/>
          <p:cNvSpPr txBox="1"/>
          <p:nvPr>
            <p:ph type="title"/>
          </p:nvPr>
        </p:nvSpPr>
        <p:spPr>
          <a:xfrm>
            <a:off x="1159250" y="40585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Business Answer 2</a:t>
            </a:r>
            <a:endParaRPr>
              <a:solidFill>
                <a:schemeClr val="lt2"/>
              </a:solidFill>
            </a:endParaRPr>
          </a:p>
        </p:txBody>
      </p:sp>
      <p:sp>
        <p:nvSpPr>
          <p:cNvPr id="441" name="Google Shape;441;p32"/>
          <p:cNvSpPr txBox="1"/>
          <p:nvPr>
            <p:ph idx="1" type="body"/>
          </p:nvPr>
        </p:nvSpPr>
        <p:spPr>
          <a:xfrm>
            <a:off x="1159250" y="1405150"/>
            <a:ext cx="7030500" cy="2541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2000">
                <a:solidFill>
                  <a:srgbClr val="FFFFFF"/>
                </a:solidFill>
              </a:rPr>
              <a:t>Areas with high absences and low voter turnout similar to </a:t>
            </a:r>
            <a:r>
              <a:rPr b="1" lang="en" sz="2000">
                <a:solidFill>
                  <a:srgbClr val="F4CCCC"/>
                </a:solidFill>
              </a:rPr>
              <a:t>Patterson Park, N &amp; E</a:t>
            </a:r>
            <a:r>
              <a:rPr b="1" lang="en" sz="2000">
                <a:solidFill>
                  <a:srgbClr val="FFFFFF"/>
                </a:solidFill>
              </a:rPr>
              <a:t>, should be prioritized</a:t>
            </a:r>
            <a:endParaRPr sz="2000">
              <a:solidFill>
                <a:srgbClr val="FFFFFF"/>
              </a:solidFill>
            </a:endParaRPr>
          </a:p>
          <a:p>
            <a:pPr indent="-355600" lvl="0" marL="457200" rtl="0" algn="l">
              <a:spcBef>
                <a:spcPts val="1200"/>
              </a:spcBef>
              <a:spcAft>
                <a:spcPts val="0"/>
              </a:spcAft>
              <a:buClr>
                <a:schemeClr val="lt2"/>
              </a:buClr>
              <a:buSzPts val="2000"/>
              <a:buChar char="-"/>
            </a:pPr>
            <a:r>
              <a:rPr b="1" lang="en" sz="2000">
                <a:solidFill>
                  <a:schemeClr val="lt2"/>
                </a:solidFill>
              </a:rPr>
              <a:t>Possible explanations</a:t>
            </a:r>
            <a:endParaRPr b="1" sz="2000">
              <a:solidFill>
                <a:schemeClr val="lt2"/>
              </a:solidFill>
            </a:endParaRPr>
          </a:p>
          <a:p>
            <a:pPr indent="-342900" lvl="1" marL="914400" rtl="0" algn="l">
              <a:spcBef>
                <a:spcPts val="0"/>
              </a:spcBef>
              <a:spcAft>
                <a:spcPts val="0"/>
              </a:spcAft>
              <a:buClr>
                <a:srgbClr val="FFFFFF"/>
              </a:buClr>
              <a:buSzPts val="1800"/>
              <a:buChar char="-"/>
            </a:pPr>
            <a:r>
              <a:rPr lang="en" sz="1800">
                <a:solidFill>
                  <a:srgbClr val="FFFFFF"/>
                </a:solidFill>
              </a:rPr>
              <a:t>CSAs with high dropout or chronic absence rates may result in students missing key explanations on why civic engagement is important.</a:t>
            </a:r>
            <a:endParaRPr sz="1800">
              <a:solidFill>
                <a:srgbClr val="FFFFFF"/>
              </a:solidFill>
            </a:endParaRPr>
          </a:p>
          <a:p>
            <a:pPr indent="-342900" lvl="1" marL="914400" rtl="0" algn="l">
              <a:spcBef>
                <a:spcPts val="0"/>
              </a:spcBef>
              <a:spcAft>
                <a:spcPts val="0"/>
              </a:spcAft>
              <a:buClr>
                <a:srgbClr val="FFFFFF"/>
              </a:buClr>
              <a:buSzPts val="1800"/>
              <a:buChar char="-"/>
            </a:pPr>
            <a:r>
              <a:rPr lang="en" sz="1800">
                <a:solidFill>
                  <a:srgbClr val="FFFFFF"/>
                </a:solidFill>
              </a:rPr>
              <a:t>Systemic inequities in these CSAs (socioeconomic / demographic) may be responsible for both high absence and dropout rates and low voter participation</a:t>
            </a:r>
            <a:endParaRPr sz="18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3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Recommendations for Action</a:t>
            </a:r>
            <a:endParaRPr>
              <a:solidFill>
                <a:schemeClr val="accent1"/>
              </a:solidFill>
            </a:endParaRPr>
          </a:p>
        </p:txBody>
      </p:sp>
      <p:sp>
        <p:nvSpPr>
          <p:cNvPr id="447" name="Google Shape;447;p33"/>
          <p:cNvSpPr txBox="1"/>
          <p:nvPr>
            <p:ph idx="1" type="body"/>
          </p:nvPr>
        </p:nvSpPr>
        <p:spPr>
          <a:xfrm>
            <a:off x="1303800" y="1447625"/>
            <a:ext cx="7030500" cy="30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000000"/>
                </a:solidFill>
              </a:rPr>
              <a:t>What actions can schools and CSAs take? </a:t>
            </a:r>
            <a:endParaRPr sz="2000">
              <a:solidFill>
                <a:srgbClr val="000000"/>
              </a:solidFill>
            </a:endParaRPr>
          </a:p>
          <a:p>
            <a:pPr indent="-355600" lvl="0" marL="457200" rtl="0" algn="l">
              <a:lnSpc>
                <a:spcPct val="115000"/>
              </a:lnSpc>
              <a:spcBef>
                <a:spcPts val="0"/>
              </a:spcBef>
              <a:spcAft>
                <a:spcPts val="0"/>
              </a:spcAft>
              <a:buClr>
                <a:srgbClr val="000000"/>
              </a:buClr>
              <a:buSzPts val="2000"/>
              <a:buChar char="●"/>
            </a:pPr>
            <a:r>
              <a:rPr lang="en" sz="2000">
                <a:solidFill>
                  <a:srgbClr val="FF7575"/>
                </a:solidFill>
              </a:rPr>
              <a:t>Track attendance </a:t>
            </a:r>
            <a:r>
              <a:rPr lang="en" sz="2000">
                <a:solidFill>
                  <a:srgbClr val="000000"/>
                </a:solidFill>
              </a:rPr>
              <a:t>to identify students at risk of becoming chronically absent</a:t>
            </a:r>
            <a:endParaRPr sz="2000">
              <a:solidFill>
                <a:srgbClr val="000000"/>
              </a:solidFill>
            </a:endParaRPr>
          </a:p>
          <a:p>
            <a:pPr indent="-355600" lvl="0" marL="457200" rtl="0" algn="l">
              <a:lnSpc>
                <a:spcPct val="115000"/>
              </a:lnSpc>
              <a:spcBef>
                <a:spcPts val="0"/>
              </a:spcBef>
              <a:spcAft>
                <a:spcPts val="0"/>
              </a:spcAft>
              <a:buClr>
                <a:srgbClr val="000000"/>
              </a:buClr>
              <a:buSzPts val="2000"/>
              <a:buChar char="●"/>
            </a:pPr>
            <a:r>
              <a:rPr lang="en" sz="2000">
                <a:solidFill>
                  <a:srgbClr val="000000"/>
                </a:solidFill>
              </a:rPr>
              <a:t>Set </a:t>
            </a:r>
            <a:r>
              <a:rPr lang="en" sz="2000">
                <a:solidFill>
                  <a:srgbClr val="FF7575"/>
                </a:solidFill>
              </a:rPr>
              <a:t>milestones towards graduation</a:t>
            </a:r>
            <a:r>
              <a:rPr lang="en" sz="2000">
                <a:solidFill>
                  <a:srgbClr val="000000"/>
                </a:solidFill>
              </a:rPr>
              <a:t> to discourage dropping out </a:t>
            </a:r>
            <a:endParaRPr sz="2000"/>
          </a:p>
          <a:p>
            <a:pPr indent="-355600" lvl="0" marL="457200" rtl="0" algn="l">
              <a:spcBef>
                <a:spcPts val="0"/>
              </a:spcBef>
              <a:spcAft>
                <a:spcPts val="0"/>
              </a:spcAft>
              <a:buSzPts val="2000"/>
              <a:buChar char="●"/>
            </a:pPr>
            <a:r>
              <a:rPr lang="en" sz="2000"/>
              <a:t>For </a:t>
            </a:r>
            <a:r>
              <a:rPr b="1" lang="en" sz="2000"/>
              <a:t>high priority</a:t>
            </a:r>
            <a:r>
              <a:rPr lang="en" sz="2000"/>
              <a:t> CSAs, </a:t>
            </a:r>
            <a:r>
              <a:rPr lang="en" sz="2000">
                <a:solidFill>
                  <a:srgbClr val="FF7575"/>
                </a:solidFill>
              </a:rPr>
              <a:t>investigate factors</a:t>
            </a:r>
            <a:r>
              <a:rPr lang="en" sz="2000"/>
              <a:t> resulting in high dropout or chronic absence rates </a:t>
            </a:r>
            <a:endParaRPr sz="2000"/>
          </a:p>
          <a:p>
            <a:pPr indent="-355600" lvl="0" marL="457200" rtl="0" algn="l">
              <a:spcBef>
                <a:spcPts val="0"/>
              </a:spcBef>
              <a:spcAft>
                <a:spcPts val="0"/>
              </a:spcAft>
              <a:buSzPts val="2000"/>
              <a:buChar char="●"/>
            </a:pPr>
            <a:r>
              <a:rPr lang="en" sz="2000"/>
              <a:t>Timeframe: </a:t>
            </a:r>
            <a:r>
              <a:rPr lang="en" sz="2000">
                <a:solidFill>
                  <a:srgbClr val="FF7575"/>
                </a:solidFill>
              </a:rPr>
              <a:t>2020 and 2024 elections</a:t>
            </a:r>
            <a:endParaRPr sz="2000">
              <a:solidFill>
                <a:srgbClr val="FF7575"/>
              </a:solidFill>
            </a:endParaRPr>
          </a:p>
          <a:p>
            <a:pPr indent="0" lvl="0" marL="0" rtl="0" algn="l">
              <a:spcBef>
                <a:spcPts val="1600"/>
              </a:spcBef>
              <a:spcAft>
                <a:spcPts val="1600"/>
              </a:spcAft>
              <a:buNone/>
            </a:pPr>
            <a:r>
              <a:t/>
            </a:r>
            <a:endParaRPr sz="2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1" name="Shape 451"/>
        <p:cNvGrpSpPr/>
        <p:nvPr/>
      </p:nvGrpSpPr>
      <p:grpSpPr>
        <a:xfrm>
          <a:off x="0" y="0"/>
          <a:ext cx="0" cy="0"/>
          <a:chOff x="0" y="0"/>
          <a:chExt cx="0" cy="0"/>
        </a:xfrm>
      </p:grpSpPr>
      <p:sp>
        <p:nvSpPr>
          <p:cNvPr id="452" name="Google Shape;452;p3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Future Steps</a:t>
            </a:r>
            <a:endParaRPr>
              <a:solidFill>
                <a:schemeClr val="accent1"/>
              </a:solidFill>
            </a:endParaRPr>
          </a:p>
        </p:txBody>
      </p:sp>
      <p:sp>
        <p:nvSpPr>
          <p:cNvPr id="453" name="Google Shape;453;p34"/>
          <p:cNvSpPr txBox="1"/>
          <p:nvPr>
            <p:ph idx="1" type="body"/>
          </p:nvPr>
        </p:nvSpPr>
        <p:spPr>
          <a:xfrm>
            <a:off x="1303800" y="1597875"/>
            <a:ext cx="7030500" cy="29337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Char char="●"/>
            </a:pPr>
            <a:r>
              <a:rPr lang="en" sz="2000"/>
              <a:t>Obtain more recent datasets and perform analysis on year-over-year trends to see if the pattern is consistent</a:t>
            </a:r>
            <a:endParaRPr sz="2000"/>
          </a:p>
          <a:p>
            <a:pPr indent="-355600" lvl="0" marL="457200" rtl="0" algn="l">
              <a:lnSpc>
                <a:spcPct val="115000"/>
              </a:lnSpc>
              <a:spcBef>
                <a:spcPts val="0"/>
              </a:spcBef>
              <a:spcAft>
                <a:spcPts val="0"/>
              </a:spcAft>
              <a:buSzPts val="2000"/>
              <a:buChar char="●"/>
            </a:pPr>
            <a:r>
              <a:rPr lang="en" sz="2000"/>
              <a:t>Seek more complete datasets (including Baltimore City)</a:t>
            </a:r>
            <a:endParaRPr sz="2000"/>
          </a:p>
          <a:p>
            <a:pPr indent="-355600" lvl="0" marL="457200" rtl="0" algn="l">
              <a:lnSpc>
                <a:spcPct val="115000"/>
              </a:lnSpc>
              <a:spcBef>
                <a:spcPts val="0"/>
              </a:spcBef>
              <a:spcAft>
                <a:spcPts val="0"/>
              </a:spcAft>
              <a:buSzPts val="2000"/>
              <a:buChar char="●"/>
            </a:pPr>
            <a:r>
              <a:rPr lang="en" sz="2000"/>
              <a:t>Examine relationship with voter </a:t>
            </a:r>
            <a:r>
              <a:rPr lang="en" sz="2000" u="sng"/>
              <a:t>registration</a:t>
            </a:r>
            <a:endParaRPr sz="2000" u="sng"/>
          </a:p>
          <a:p>
            <a:pPr indent="-355600" lvl="0" marL="457200" rtl="0" algn="l">
              <a:lnSpc>
                <a:spcPct val="115000"/>
              </a:lnSpc>
              <a:spcBef>
                <a:spcPts val="0"/>
              </a:spcBef>
              <a:spcAft>
                <a:spcPts val="0"/>
              </a:spcAft>
              <a:buSzPts val="2000"/>
              <a:buChar char="●"/>
            </a:pPr>
            <a:r>
              <a:rPr lang="en" sz="2000"/>
              <a:t>Examine demographic and socioeconomic factors characteristic of the high priority CSAs</a:t>
            </a:r>
            <a:endParaRPr sz="2000"/>
          </a:p>
          <a:p>
            <a:pPr indent="-355600" lvl="0" marL="457200" rtl="0" algn="l">
              <a:lnSpc>
                <a:spcPct val="115000"/>
              </a:lnSpc>
              <a:spcBef>
                <a:spcPts val="0"/>
              </a:spcBef>
              <a:spcAft>
                <a:spcPts val="0"/>
              </a:spcAft>
              <a:buSzPts val="2000"/>
              <a:buChar char="●"/>
            </a:pPr>
            <a:r>
              <a:rPr lang="en" sz="2000"/>
              <a:t>Try different numbers of clusters</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pic>
        <p:nvPicPr>
          <p:cNvPr id="289" name="Google Shape;289;p15"/>
          <p:cNvPicPr preferRelativeResize="0"/>
          <p:nvPr/>
        </p:nvPicPr>
        <p:blipFill>
          <a:blip r:embed="rId3">
            <a:alphaModFix amt="52000"/>
          </a:blip>
          <a:stretch>
            <a:fillRect/>
          </a:stretch>
        </p:blipFill>
        <p:spPr>
          <a:xfrm>
            <a:off x="4978900" y="1877887"/>
            <a:ext cx="3938649" cy="2953976"/>
          </a:xfrm>
          <a:prstGeom prst="rect">
            <a:avLst/>
          </a:prstGeom>
          <a:noFill/>
          <a:ln>
            <a:noFill/>
          </a:ln>
        </p:spPr>
      </p:pic>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accent1"/>
                </a:solidFill>
              </a:rPr>
              <a:t>Business Question</a:t>
            </a:r>
            <a:endParaRPr sz="2500">
              <a:solidFill>
                <a:schemeClr val="accent1"/>
              </a:solidFill>
            </a:endParaRPr>
          </a:p>
          <a:p>
            <a:pPr indent="0" lvl="0" marL="0" rtl="0" algn="l">
              <a:spcBef>
                <a:spcPts val="1000"/>
              </a:spcBef>
              <a:spcAft>
                <a:spcPts val="0"/>
              </a:spcAft>
              <a:buNone/>
            </a:pPr>
            <a:r>
              <a:rPr lang="en" sz="1700">
                <a:solidFill>
                  <a:srgbClr val="1C1D1E"/>
                </a:solidFill>
                <a:highlight>
                  <a:srgbClr val="FFFFFF"/>
                </a:highlight>
              </a:rPr>
              <a:t>How can we improve young adult civic engagement through the education system? </a:t>
            </a:r>
            <a:endParaRPr sz="1700">
              <a:solidFill>
                <a:srgbClr val="1C1D1E"/>
              </a:solidFill>
              <a:highlight>
                <a:srgbClr val="FFFFFF"/>
              </a:highlight>
            </a:endParaRPr>
          </a:p>
          <a:p>
            <a:pPr indent="0" lvl="0" marL="0" rtl="0" algn="l">
              <a:spcBef>
                <a:spcPts val="0"/>
              </a:spcBef>
              <a:spcAft>
                <a:spcPts val="0"/>
              </a:spcAft>
              <a:buNone/>
            </a:pPr>
            <a:r>
              <a:t/>
            </a:r>
            <a:endParaRPr sz="1800"/>
          </a:p>
        </p:txBody>
      </p:sp>
      <p:sp>
        <p:nvSpPr>
          <p:cNvPr id="291" name="Google Shape;291;p15"/>
          <p:cNvSpPr txBox="1"/>
          <p:nvPr>
            <p:ph idx="1" type="body"/>
          </p:nvPr>
        </p:nvSpPr>
        <p:spPr>
          <a:xfrm>
            <a:off x="741225" y="1877875"/>
            <a:ext cx="4346100" cy="2541600"/>
          </a:xfrm>
          <a:prstGeom prst="rect">
            <a:avLst/>
          </a:prstGeom>
        </p:spPr>
        <p:txBody>
          <a:bodyPr anchorCtr="0" anchor="t" bIns="91425" lIns="91425" spcFirstLastPara="1" rIns="91425" wrap="square" tIns="91425">
            <a:noAutofit/>
          </a:bodyPr>
          <a:lstStyle/>
          <a:p>
            <a:pPr indent="-355600" lvl="0" marL="457200" rtl="0" algn="l">
              <a:lnSpc>
                <a:spcPct val="118000"/>
              </a:lnSpc>
              <a:spcBef>
                <a:spcPts val="0"/>
              </a:spcBef>
              <a:spcAft>
                <a:spcPts val="0"/>
              </a:spcAft>
              <a:buSzPts val="2000"/>
              <a:buChar char="●"/>
            </a:pPr>
            <a:r>
              <a:rPr lang="en" sz="2000">
                <a:solidFill>
                  <a:srgbClr val="000000"/>
                </a:solidFill>
              </a:rPr>
              <a:t>Why care?</a:t>
            </a:r>
            <a:r>
              <a:rPr lang="en" sz="2000">
                <a:solidFill>
                  <a:schemeClr val="accent3"/>
                </a:solidFill>
              </a:rPr>
              <a:t> 2016, 2020 elections</a:t>
            </a:r>
            <a:endParaRPr sz="2000">
              <a:solidFill>
                <a:srgbClr val="000000"/>
              </a:solidFill>
            </a:endParaRPr>
          </a:p>
          <a:p>
            <a:pPr indent="-355600" lvl="0" marL="457200" rtl="0" algn="l">
              <a:lnSpc>
                <a:spcPct val="118000"/>
              </a:lnSpc>
              <a:spcBef>
                <a:spcPts val="0"/>
              </a:spcBef>
              <a:spcAft>
                <a:spcPts val="0"/>
              </a:spcAft>
              <a:buSzPts val="2000"/>
              <a:buChar char="●"/>
            </a:pPr>
            <a:r>
              <a:rPr lang="en" sz="2000">
                <a:solidFill>
                  <a:srgbClr val="000000"/>
                </a:solidFill>
              </a:rPr>
              <a:t>Need: </a:t>
            </a:r>
            <a:r>
              <a:rPr lang="en" sz="2000">
                <a:solidFill>
                  <a:schemeClr val="accent3"/>
                </a:solidFill>
              </a:rPr>
              <a:t>Higher voter turnout!</a:t>
            </a:r>
            <a:endParaRPr sz="2000">
              <a:solidFill>
                <a:schemeClr val="accent3"/>
              </a:solidFill>
            </a:endParaRPr>
          </a:p>
          <a:p>
            <a:pPr indent="-355600" lvl="0" marL="457200" rtl="0" algn="l">
              <a:lnSpc>
                <a:spcPct val="118000"/>
              </a:lnSpc>
              <a:spcBef>
                <a:spcPts val="0"/>
              </a:spcBef>
              <a:spcAft>
                <a:spcPts val="0"/>
              </a:spcAft>
              <a:buSzPts val="2000"/>
              <a:buChar char="●"/>
            </a:pPr>
            <a:r>
              <a:rPr lang="en" sz="2000">
                <a:solidFill>
                  <a:srgbClr val="000000"/>
                </a:solidFill>
              </a:rPr>
              <a:t>How? </a:t>
            </a:r>
            <a:r>
              <a:rPr lang="en" sz="2000">
                <a:solidFill>
                  <a:schemeClr val="accent3"/>
                </a:solidFill>
              </a:rPr>
              <a:t>Education System</a:t>
            </a:r>
            <a:endParaRPr sz="2000">
              <a:solidFill>
                <a:schemeClr val="accent3"/>
              </a:solidFill>
            </a:endParaRPr>
          </a:p>
          <a:p>
            <a:pPr indent="-355600" lvl="0" marL="457200" rtl="0" algn="l">
              <a:lnSpc>
                <a:spcPct val="118000"/>
              </a:lnSpc>
              <a:spcBef>
                <a:spcPts val="0"/>
              </a:spcBef>
              <a:spcAft>
                <a:spcPts val="0"/>
              </a:spcAft>
              <a:buSzPts val="2000"/>
              <a:buChar char="●"/>
            </a:pPr>
            <a:r>
              <a:rPr lang="en" sz="2000">
                <a:solidFill>
                  <a:srgbClr val="000000"/>
                </a:solidFill>
              </a:rPr>
              <a:t>Who?  </a:t>
            </a:r>
            <a:r>
              <a:rPr lang="en" sz="2000">
                <a:solidFill>
                  <a:schemeClr val="accent3"/>
                </a:solidFill>
              </a:rPr>
              <a:t>Legislators and teachers (board of education)</a:t>
            </a:r>
            <a:endParaRPr sz="2000">
              <a:solidFill>
                <a:schemeClr val="accent3"/>
              </a:solidFill>
            </a:endParaRPr>
          </a:p>
          <a:p>
            <a:pPr indent="-355600" lvl="0" marL="457200" rtl="0" algn="l">
              <a:lnSpc>
                <a:spcPct val="118000"/>
              </a:lnSpc>
              <a:spcBef>
                <a:spcPts val="0"/>
              </a:spcBef>
              <a:spcAft>
                <a:spcPts val="0"/>
              </a:spcAft>
              <a:buSzPts val="2000"/>
              <a:buChar char="●"/>
            </a:pPr>
            <a:r>
              <a:rPr lang="en" sz="2000">
                <a:solidFill>
                  <a:srgbClr val="000000"/>
                </a:solidFill>
              </a:rPr>
              <a:t>Metrics</a:t>
            </a:r>
            <a:r>
              <a:rPr lang="en" sz="2000">
                <a:solidFill>
                  <a:srgbClr val="000000"/>
                </a:solidFill>
              </a:rPr>
              <a:t>? </a:t>
            </a:r>
            <a:r>
              <a:rPr lang="en" sz="2000">
                <a:solidFill>
                  <a:schemeClr val="accent3"/>
                </a:solidFill>
              </a:rPr>
              <a:t>V</a:t>
            </a:r>
            <a:r>
              <a:rPr lang="en" sz="2000">
                <a:solidFill>
                  <a:schemeClr val="accent3"/>
                </a:solidFill>
              </a:rPr>
              <a:t>oter </a:t>
            </a:r>
            <a:r>
              <a:rPr lang="en" sz="2000">
                <a:solidFill>
                  <a:schemeClr val="accent3"/>
                </a:solidFill>
              </a:rPr>
              <a:t>turnout</a:t>
            </a:r>
            <a:endParaRPr sz="2000">
              <a:solidFill>
                <a:schemeClr val="accent3"/>
              </a:solidFill>
            </a:endParaRPr>
          </a:p>
          <a:p>
            <a:pPr indent="0" lvl="0" marL="0" rtl="0" algn="l">
              <a:lnSpc>
                <a:spcPct val="118000"/>
              </a:lnSpc>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pic>
        <p:nvPicPr>
          <p:cNvPr id="296" name="Google Shape;296;p16"/>
          <p:cNvPicPr preferRelativeResize="0"/>
          <p:nvPr/>
        </p:nvPicPr>
        <p:blipFill>
          <a:blip r:embed="rId3">
            <a:alphaModFix/>
          </a:blip>
          <a:stretch>
            <a:fillRect/>
          </a:stretch>
        </p:blipFill>
        <p:spPr>
          <a:xfrm>
            <a:off x="1209691" y="43475"/>
            <a:ext cx="7074668" cy="5143500"/>
          </a:xfrm>
          <a:prstGeom prst="rect">
            <a:avLst/>
          </a:prstGeom>
          <a:noFill/>
          <a:ln>
            <a:noFill/>
          </a:ln>
        </p:spPr>
      </p:pic>
      <p:sp>
        <p:nvSpPr>
          <p:cNvPr id="297" name="Google Shape;297;p16"/>
          <p:cNvSpPr txBox="1"/>
          <p:nvPr/>
        </p:nvSpPr>
        <p:spPr>
          <a:xfrm>
            <a:off x="144575" y="4372425"/>
            <a:ext cx="2226000" cy="2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latin typeface="Nunito"/>
                <a:ea typeface="Nunito"/>
                <a:cs typeface="Nunito"/>
                <a:sym typeface="Nunito"/>
              </a:rPr>
              <a:t>Source: </a:t>
            </a:r>
            <a:r>
              <a:rPr i="1" lang="en" sz="1100" u="sng">
                <a:solidFill>
                  <a:schemeClr val="hlink"/>
                </a:solidFill>
                <a:latin typeface="Nunito"/>
                <a:ea typeface="Nunito"/>
                <a:cs typeface="Nunito"/>
                <a:sym typeface="Nunito"/>
                <a:hlinkClick r:id="rId4"/>
              </a:rPr>
              <a:t>https://www.fairvote.org/voter_turnout#voter_turnout_101</a:t>
            </a:r>
            <a:endParaRPr i="1">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pic>
        <p:nvPicPr>
          <p:cNvPr id="302" name="Google Shape;302;p17"/>
          <p:cNvPicPr preferRelativeResize="0"/>
          <p:nvPr/>
        </p:nvPicPr>
        <p:blipFill>
          <a:blip r:embed="rId3">
            <a:alphaModFix/>
          </a:blip>
          <a:stretch>
            <a:fillRect/>
          </a:stretch>
        </p:blipFill>
        <p:spPr>
          <a:xfrm>
            <a:off x="1272750" y="500063"/>
            <a:ext cx="6924675" cy="41433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18"/>
          <p:cNvSpPr txBox="1"/>
          <p:nvPr>
            <p:ph idx="1" type="body"/>
          </p:nvPr>
        </p:nvSpPr>
        <p:spPr>
          <a:xfrm>
            <a:off x="1472950" y="1062050"/>
            <a:ext cx="6366900" cy="1111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solidFill>
                  <a:srgbClr val="FFFFFF"/>
                </a:solidFill>
              </a:rPr>
              <a:t>“There is a broad consensus...that </a:t>
            </a:r>
            <a:r>
              <a:rPr b="1" lang="en" sz="2000">
                <a:solidFill>
                  <a:srgbClr val="FFFFFF"/>
                </a:solidFill>
              </a:rPr>
              <a:t>education is positively correlated</a:t>
            </a:r>
            <a:r>
              <a:rPr lang="en" sz="2000">
                <a:solidFill>
                  <a:srgbClr val="FFFFFF"/>
                </a:solidFill>
              </a:rPr>
              <a:t> with a range of </a:t>
            </a:r>
            <a:r>
              <a:rPr b="1" lang="en" sz="2000">
                <a:solidFill>
                  <a:srgbClr val="FFFFFF"/>
                </a:solidFill>
              </a:rPr>
              <a:t>civic and pro-social behaviours</a:t>
            </a:r>
            <a:r>
              <a:rPr lang="en" sz="2000">
                <a:solidFill>
                  <a:srgbClr val="FFFFFF"/>
                </a:solidFill>
              </a:rPr>
              <a:t>” (Putnam, 2000). </a:t>
            </a:r>
            <a:endParaRPr sz="2000">
              <a:solidFill>
                <a:srgbClr val="FFFFFF"/>
              </a:solidFill>
            </a:endParaRPr>
          </a:p>
          <a:p>
            <a:pPr indent="0" lvl="0" marL="0" rtl="0" algn="l">
              <a:lnSpc>
                <a:spcPct val="100000"/>
              </a:lnSpc>
              <a:spcBef>
                <a:spcPts val="0"/>
              </a:spcBef>
              <a:spcAft>
                <a:spcPts val="0"/>
              </a:spcAft>
              <a:buNone/>
            </a:pPr>
            <a:r>
              <a:t/>
            </a:r>
            <a:endParaRPr sz="2000">
              <a:solidFill>
                <a:srgbClr val="FFFFFF"/>
              </a:solidFill>
            </a:endParaRPr>
          </a:p>
          <a:p>
            <a:pPr indent="0" lvl="0" marL="0" rtl="0" algn="l">
              <a:lnSpc>
                <a:spcPct val="100000"/>
              </a:lnSpc>
              <a:spcBef>
                <a:spcPts val="0"/>
              </a:spcBef>
              <a:spcAft>
                <a:spcPts val="0"/>
              </a:spcAft>
              <a:buNone/>
            </a:pPr>
            <a:r>
              <a:rPr lang="en" sz="2000">
                <a:solidFill>
                  <a:srgbClr val="FFFFFF"/>
                </a:solidFill>
              </a:rPr>
              <a:t>“…A host of studies find that </a:t>
            </a:r>
            <a:r>
              <a:rPr b="1" lang="en" sz="2000">
                <a:solidFill>
                  <a:srgbClr val="FFFFFF"/>
                </a:solidFill>
              </a:rPr>
              <a:t>education is positively associated with voter turnout </a:t>
            </a:r>
            <a:r>
              <a:rPr lang="en" sz="2000">
                <a:solidFill>
                  <a:srgbClr val="FFFFFF"/>
                </a:solidFill>
              </a:rPr>
              <a:t>(Campbell,Converse, Stokes and Miller, 1960; Verba, Schlozman, and Brady 1995; Rosenstone and Hansen 1993).”</a:t>
            </a:r>
            <a:endParaRPr sz="2000">
              <a:solidFill>
                <a:srgbClr val="FFFFFF"/>
              </a:solidFill>
            </a:endParaRPr>
          </a:p>
          <a:p>
            <a:pPr indent="0" lvl="0" marL="0" rtl="0" algn="ctr">
              <a:spcBef>
                <a:spcPts val="0"/>
              </a:spcBef>
              <a:spcAft>
                <a:spcPts val="1600"/>
              </a:spcAft>
              <a:buNone/>
            </a:pPr>
            <a:r>
              <a:t/>
            </a:r>
            <a:endParaRPr sz="2000"/>
          </a:p>
        </p:txBody>
      </p:sp>
      <p:sp>
        <p:nvSpPr>
          <p:cNvPr id="308" name="Google Shape;308;p18"/>
          <p:cNvSpPr txBox="1"/>
          <p:nvPr>
            <p:ph idx="1" type="body"/>
          </p:nvPr>
        </p:nvSpPr>
        <p:spPr>
          <a:xfrm>
            <a:off x="72675" y="4563150"/>
            <a:ext cx="6951300" cy="1111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i="1" lang="en">
                <a:solidFill>
                  <a:srgbClr val="FFFFFF"/>
                </a:solidFill>
              </a:rPr>
              <a:t>Source</a:t>
            </a:r>
            <a:r>
              <a:rPr i="1" lang="en">
                <a:solidFill>
                  <a:srgbClr val="FFFFFF"/>
                </a:solidFill>
              </a:rPr>
              <a:t>: Schooling and Voter Turnout (Chevalier, Doyle), Institute for the Study of Labor</a:t>
            </a:r>
            <a:endParaRPr i="1">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19"/>
          <p:cNvSpPr txBox="1"/>
          <p:nvPr>
            <p:ph type="title"/>
          </p:nvPr>
        </p:nvSpPr>
        <p:spPr>
          <a:xfrm>
            <a:off x="1388550" y="242700"/>
            <a:ext cx="6366900" cy="186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Data Questions</a:t>
            </a:r>
            <a:endParaRPr sz="3600"/>
          </a:p>
        </p:txBody>
      </p:sp>
      <p:sp>
        <p:nvSpPr>
          <p:cNvPr id="314" name="Google Shape;314;p19"/>
          <p:cNvSpPr txBox="1"/>
          <p:nvPr>
            <p:ph idx="1" type="body"/>
          </p:nvPr>
        </p:nvSpPr>
        <p:spPr>
          <a:xfrm>
            <a:off x="991050" y="1724550"/>
            <a:ext cx="6706200" cy="1111200"/>
          </a:xfrm>
          <a:prstGeom prst="rect">
            <a:avLst/>
          </a:prstGeom>
        </p:spPr>
        <p:txBody>
          <a:bodyPr anchorCtr="0" anchor="t" bIns="91425" lIns="91425" spcFirstLastPara="1" rIns="91425" wrap="square" tIns="91425">
            <a:noAutofit/>
          </a:bodyPr>
          <a:lstStyle/>
          <a:p>
            <a:pPr indent="-361950" lvl="0" marL="457200" rtl="0" algn="ctr">
              <a:spcBef>
                <a:spcPts val="0"/>
              </a:spcBef>
              <a:spcAft>
                <a:spcPts val="0"/>
              </a:spcAft>
              <a:buSzPts val="2100"/>
              <a:buFont typeface="Lato"/>
              <a:buAutoNum type="arabicPeriod"/>
            </a:pPr>
            <a:r>
              <a:rPr lang="en" sz="2100"/>
              <a:t>Which</a:t>
            </a:r>
            <a:r>
              <a:rPr lang="en" sz="2100"/>
              <a:t> </a:t>
            </a:r>
            <a:r>
              <a:rPr b="1" lang="en" sz="2400"/>
              <a:t>education system metrics</a:t>
            </a:r>
            <a:r>
              <a:rPr lang="en" sz="2100"/>
              <a:t> should we target to increase</a:t>
            </a:r>
            <a:r>
              <a:rPr b="1" lang="en" sz="2400"/>
              <a:t> voter turnout</a:t>
            </a:r>
            <a:r>
              <a:rPr lang="en" sz="2100"/>
              <a:t>?</a:t>
            </a:r>
            <a:br>
              <a:rPr lang="en" sz="2100"/>
            </a:br>
            <a:endParaRPr sz="2100"/>
          </a:p>
          <a:p>
            <a:pPr indent="-361950" lvl="0" marL="457200" rtl="0" algn="ctr">
              <a:spcBef>
                <a:spcPts val="0"/>
              </a:spcBef>
              <a:spcAft>
                <a:spcPts val="0"/>
              </a:spcAft>
              <a:buSzPts val="2100"/>
              <a:buFont typeface="Lato"/>
              <a:buAutoNum type="arabicPeriod"/>
            </a:pPr>
            <a:r>
              <a:rPr lang="en" sz="2100"/>
              <a:t>Which </a:t>
            </a:r>
            <a:r>
              <a:rPr b="1" lang="en" sz="2400"/>
              <a:t>Baltimore County areas </a:t>
            </a:r>
            <a:r>
              <a:rPr lang="en" sz="2100"/>
              <a:t>should we prioritize our efforts towards? </a:t>
            </a:r>
            <a:endParaRPr sz="2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Data Analysis Summary</a:t>
            </a:r>
            <a:endParaRPr>
              <a:solidFill>
                <a:schemeClr val="accent1"/>
              </a:solidFill>
            </a:endParaRPr>
          </a:p>
        </p:txBody>
      </p:sp>
      <p:sp>
        <p:nvSpPr>
          <p:cNvPr id="320" name="Google Shape;320;p20"/>
          <p:cNvSpPr/>
          <p:nvPr/>
        </p:nvSpPr>
        <p:spPr>
          <a:xfrm>
            <a:off x="807075" y="1622459"/>
            <a:ext cx="2156100" cy="1240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Nunito"/>
                <a:ea typeface="Nunito"/>
                <a:cs typeface="Nunito"/>
                <a:sym typeface="Nunito"/>
              </a:rPr>
              <a:t>Multivariable Regression</a:t>
            </a:r>
            <a:endParaRPr sz="1600">
              <a:latin typeface="Nunito"/>
              <a:ea typeface="Nunito"/>
              <a:cs typeface="Nunito"/>
              <a:sym typeface="Nunito"/>
            </a:endParaRPr>
          </a:p>
        </p:txBody>
      </p:sp>
      <p:sp>
        <p:nvSpPr>
          <p:cNvPr id="321" name="Google Shape;321;p20"/>
          <p:cNvSpPr/>
          <p:nvPr/>
        </p:nvSpPr>
        <p:spPr>
          <a:xfrm>
            <a:off x="3627588" y="1622459"/>
            <a:ext cx="2156100" cy="1240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Nunito"/>
                <a:ea typeface="Nunito"/>
                <a:cs typeface="Nunito"/>
                <a:sym typeface="Nunito"/>
              </a:rPr>
              <a:t>Linear Regression (with Plots, R-Squared)</a:t>
            </a:r>
            <a:endParaRPr sz="1600">
              <a:latin typeface="Nunito"/>
              <a:ea typeface="Nunito"/>
              <a:cs typeface="Nunito"/>
              <a:sym typeface="Nunito"/>
            </a:endParaRPr>
          </a:p>
        </p:txBody>
      </p:sp>
      <p:sp>
        <p:nvSpPr>
          <p:cNvPr id="322" name="Google Shape;322;p20"/>
          <p:cNvSpPr/>
          <p:nvPr/>
        </p:nvSpPr>
        <p:spPr>
          <a:xfrm>
            <a:off x="6448125" y="1622459"/>
            <a:ext cx="2156100" cy="1240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Nunito"/>
                <a:ea typeface="Nunito"/>
                <a:cs typeface="Nunito"/>
                <a:sym typeface="Nunito"/>
              </a:rPr>
              <a:t>Correlation</a:t>
            </a:r>
            <a:endParaRPr sz="1600">
              <a:latin typeface="Nunito"/>
              <a:ea typeface="Nunito"/>
              <a:cs typeface="Nunito"/>
              <a:sym typeface="Nunito"/>
            </a:endParaRPr>
          </a:p>
        </p:txBody>
      </p:sp>
      <p:cxnSp>
        <p:nvCxnSpPr>
          <p:cNvPr id="323" name="Google Shape;323;p20"/>
          <p:cNvCxnSpPr>
            <a:stCxn id="320" idx="3"/>
            <a:endCxn id="321" idx="1"/>
          </p:cNvCxnSpPr>
          <p:nvPr/>
        </p:nvCxnSpPr>
        <p:spPr>
          <a:xfrm>
            <a:off x="2963175" y="2242859"/>
            <a:ext cx="664500" cy="0"/>
          </a:xfrm>
          <a:prstGeom prst="straightConnector1">
            <a:avLst/>
          </a:prstGeom>
          <a:noFill/>
          <a:ln cap="flat" cmpd="sng" w="38100">
            <a:solidFill>
              <a:schemeClr val="accent1"/>
            </a:solidFill>
            <a:prstDash val="solid"/>
            <a:round/>
            <a:headEnd len="med" w="med" type="none"/>
            <a:tailEnd len="med" w="med" type="triangle"/>
          </a:ln>
        </p:spPr>
      </p:cxnSp>
      <p:cxnSp>
        <p:nvCxnSpPr>
          <p:cNvPr id="324" name="Google Shape;324;p20"/>
          <p:cNvCxnSpPr>
            <a:stCxn id="321" idx="3"/>
            <a:endCxn id="322" idx="1"/>
          </p:cNvCxnSpPr>
          <p:nvPr/>
        </p:nvCxnSpPr>
        <p:spPr>
          <a:xfrm>
            <a:off x="5783688" y="2242859"/>
            <a:ext cx="664500" cy="0"/>
          </a:xfrm>
          <a:prstGeom prst="straightConnector1">
            <a:avLst/>
          </a:prstGeom>
          <a:noFill/>
          <a:ln cap="flat" cmpd="sng" w="38100">
            <a:solidFill>
              <a:schemeClr val="accent1"/>
            </a:solidFill>
            <a:prstDash val="solid"/>
            <a:round/>
            <a:headEnd len="med" w="med" type="none"/>
            <a:tailEnd len="med" w="med" type="triangle"/>
          </a:ln>
        </p:spPr>
      </p:cxnSp>
      <p:sp>
        <p:nvSpPr>
          <p:cNvPr id="325" name="Google Shape;325;p20"/>
          <p:cNvSpPr/>
          <p:nvPr/>
        </p:nvSpPr>
        <p:spPr>
          <a:xfrm>
            <a:off x="3681825" y="3485359"/>
            <a:ext cx="2156100" cy="12408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Nunito"/>
                <a:ea typeface="Nunito"/>
                <a:cs typeface="Nunito"/>
                <a:sym typeface="Nunito"/>
              </a:rPr>
              <a:t>Cluster Analysis</a:t>
            </a:r>
            <a:endParaRPr sz="1600">
              <a:latin typeface="Nunito"/>
              <a:ea typeface="Nunito"/>
              <a:cs typeface="Nunito"/>
              <a:sym typeface="Nunito"/>
            </a:endParaRPr>
          </a:p>
        </p:txBody>
      </p:sp>
      <p:cxnSp>
        <p:nvCxnSpPr>
          <p:cNvPr id="326" name="Google Shape;326;p20"/>
          <p:cNvCxnSpPr>
            <a:stCxn id="320" idx="2"/>
            <a:endCxn id="325" idx="1"/>
          </p:cNvCxnSpPr>
          <p:nvPr/>
        </p:nvCxnSpPr>
        <p:spPr>
          <a:xfrm>
            <a:off x="1885125" y="2863259"/>
            <a:ext cx="1796700" cy="1242600"/>
          </a:xfrm>
          <a:prstGeom prst="straightConnector1">
            <a:avLst/>
          </a:prstGeom>
          <a:noFill/>
          <a:ln cap="flat" cmpd="sng" w="38100">
            <a:solidFill>
              <a:schemeClr val="accent1"/>
            </a:solidFill>
            <a:prstDash val="solid"/>
            <a:round/>
            <a:headEnd len="med" w="med" type="none"/>
            <a:tailEnd len="med" w="med" type="triangle"/>
          </a:ln>
        </p:spPr>
      </p:cxnSp>
      <p:sp>
        <p:nvSpPr>
          <p:cNvPr id="327" name="Google Shape;327;p20"/>
          <p:cNvSpPr txBox="1"/>
          <p:nvPr/>
        </p:nvSpPr>
        <p:spPr>
          <a:xfrm>
            <a:off x="2851875" y="1763738"/>
            <a:ext cx="887100" cy="53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latin typeface="Nunito"/>
                <a:ea typeface="Nunito"/>
                <a:cs typeface="Nunito"/>
                <a:sym typeface="Nunito"/>
              </a:rPr>
              <a:t>significant variables</a:t>
            </a:r>
            <a:endParaRPr sz="1000">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Data Analysis Summary</a:t>
            </a:r>
            <a:endParaRPr>
              <a:solidFill>
                <a:schemeClr val="accent1"/>
              </a:solidFill>
            </a:endParaRPr>
          </a:p>
        </p:txBody>
      </p:sp>
      <p:sp>
        <p:nvSpPr>
          <p:cNvPr id="333" name="Google Shape;333;p21"/>
          <p:cNvSpPr txBox="1"/>
          <p:nvPr>
            <p:ph idx="1" type="body"/>
          </p:nvPr>
        </p:nvSpPr>
        <p:spPr>
          <a:xfrm>
            <a:off x="1303800" y="1207075"/>
            <a:ext cx="7646100" cy="356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rPr>
              <a:t>Dataset</a:t>
            </a:r>
            <a:br>
              <a:rPr b="1" lang="en" sz="1800"/>
            </a:br>
            <a:r>
              <a:rPr lang="en" sz="1800" u="sng"/>
              <a:t>2010</a:t>
            </a:r>
            <a:r>
              <a:rPr lang="en" sz="1800"/>
              <a:t> Baltimore County Data for Voter Turnout*</a:t>
            </a:r>
            <a:br>
              <a:rPr lang="en" sz="1800"/>
            </a:br>
            <a:r>
              <a:rPr lang="en" sz="1800" u="sng"/>
              <a:t>2010-13</a:t>
            </a:r>
            <a:r>
              <a:rPr lang="en" sz="1800"/>
              <a:t> Schooling Metrics by Core Service Area</a:t>
            </a:r>
            <a:endParaRPr sz="1800"/>
          </a:p>
          <a:p>
            <a:pPr indent="0" lvl="0" marL="0" rtl="0" algn="l">
              <a:spcBef>
                <a:spcPts val="1600"/>
              </a:spcBef>
              <a:spcAft>
                <a:spcPts val="0"/>
              </a:spcAft>
              <a:buNone/>
            </a:pPr>
            <a:r>
              <a:rPr b="1" lang="en" sz="1800">
                <a:solidFill>
                  <a:schemeClr val="accent3"/>
                </a:solidFill>
              </a:rPr>
              <a:t>Independent Variables Observed:</a:t>
            </a:r>
            <a:endParaRPr b="1" sz="1800">
              <a:solidFill>
                <a:schemeClr val="accent3"/>
              </a:solidFill>
            </a:endParaRPr>
          </a:p>
          <a:p>
            <a:pPr indent="-342900" lvl="0" marL="457200" rtl="0" algn="l">
              <a:spcBef>
                <a:spcPts val="0"/>
              </a:spcBef>
              <a:spcAft>
                <a:spcPts val="0"/>
              </a:spcAft>
              <a:buSzPts val="1800"/>
              <a:buChar char="●"/>
            </a:pPr>
            <a:r>
              <a:rPr lang="en" sz="1800"/>
              <a:t>High School </a:t>
            </a:r>
            <a:r>
              <a:rPr lang="en" sz="1800"/>
              <a:t>Suspensions/Expulsion Rates (2010)</a:t>
            </a:r>
            <a:endParaRPr sz="1800"/>
          </a:p>
          <a:p>
            <a:pPr indent="-342900" lvl="0" marL="457200" rtl="0" algn="l">
              <a:spcBef>
                <a:spcPts val="0"/>
              </a:spcBef>
              <a:spcAft>
                <a:spcPts val="0"/>
              </a:spcAft>
              <a:buSzPts val="1800"/>
              <a:buChar char="●"/>
            </a:pPr>
            <a:r>
              <a:rPr lang="en" sz="1800"/>
              <a:t>High School Chronic Absence Rates (2010)</a:t>
            </a:r>
            <a:endParaRPr sz="1800"/>
          </a:p>
          <a:p>
            <a:pPr indent="-342900" lvl="0" marL="457200" rtl="0" algn="l">
              <a:spcBef>
                <a:spcPts val="0"/>
              </a:spcBef>
              <a:spcAft>
                <a:spcPts val="0"/>
              </a:spcAft>
              <a:buSzPts val="1800"/>
              <a:buChar char="●"/>
            </a:pPr>
            <a:r>
              <a:rPr lang="en" sz="1800"/>
              <a:t>High School Dropout/Withdrawal  Rates (2010)</a:t>
            </a:r>
            <a:endParaRPr sz="1800"/>
          </a:p>
          <a:p>
            <a:pPr indent="-342900" lvl="0" marL="457200" rtl="0" algn="l">
              <a:spcBef>
                <a:spcPts val="0"/>
              </a:spcBef>
              <a:spcAft>
                <a:spcPts val="0"/>
              </a:spcAft>
              <a:buSzPts val="1800"/>
              <a:buChar char="●"/>
            </a:pPr>
            <a:r>
              <a:rPr lang="en" sz="1800"/>
              <a:t>High School Completion Rates (2010)</a:t>
            </a:r>
            <a:endParaRPr sz="1800"/>
          </a:p>
          <a:p>
            <a:pPr indent="-342900" lvl="0" marL="457200" rtl="0" algn="l">
              <a:spcBef>
                <a:spcPts val="0"/>
              </a:spcBef>
              <a:spcAft>
                <a:spcPts val="0"/>
              </a:spcAft>
              <a:buSzPts val="1800"/>
              <a:buChar char="●"/>
            </a:pPr>
            <a:r>
              <a:rPr lang="en" sz="1800"/>
              <a:t>% of </a:t>
            </a:r>
            <a:r>
              <a:rPr lang="en" sz="1800"/>
              <a:t>h</a:t>
            </a:r>
            <a:r>
              <a:rPr lang="en" sz="1800"/>
              <a:t>igh school students that passed US. Government Class (2010)</a:t>
            </a:r>
            <a:endParaRPr sz="1800"/>
          </a:p>
          <a:p>
            <a:pPr indent="0" lvl="0" marL="0" rtl="0" algn="l">
              <a:spcBef>
                <a:spcPts val="1600"/>
              </a:spcBef>
              <a:spcAft>
                <a:spcPts val="1600"/>
              </a:spcAft>
              <a:buNone/>
            </a:pPr>
            <a:r>
              <a:rPr i="1" lang="en" sz="1400"/>
              <a:t>*excludes Baltimore City</a:t>
            </a:r>
            <a:endParaRPr i="1" sz="14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